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76" r:id="rId3"/>
    <p:sldId id="257" r:id="rId4"/>
    <p:sldId id="275" r:id="rId5"/>
    <p:sldId id="258" r:id="rId6"/>
    <p:sldId id="266" r:id="rId7"/>
    <p:sldId id="260" r:id="rId8"/>
    <p:sldId id="268" r:id="rId9"/>
    <p:sldId id="261" r:id="rId10"/>
    <p:sldId id="273" r:id="rId11"/>
    <p:sldId id="262" r:id="rId12"/>
    <p:sldId id="271" r:id="rId13"/>
    <p:sldId id="270" r:id="rId14"/>
    <p:sldId id="272" r:id="rId15"/>
    <p:sldId id="264" r:id="rId16"/>
    <p:sldId id="265" r:id="rId17"/>
  </p:sldIdLst>
  <p:sldSz cx="14630400" cy="8229600"/>
  <p:notesSz cx="8229600" cy="14630400"/>
  <p:embeddedFontLst>
    <p:embeddedFont>
      <p:font typeface="Platypi Medium" panose="020B0604020202020204" charset="0"/>
      <p:regular r:id="rId19"/>
    </p:embeddedFont>
    <p:embeddedFont>
      <p:font typeface="Raleway" pitchFamily="2" charset="0"/>
      <p:regular r:id="rId20"/>
      <p:bold r:id="rId21"/>
      <p:italic r:id="rId22"/>
      <p:boldItalic r:id="rId23"/>
    </p:embeddedFont>
    <p:embeddedFont>
      <p:font typeface="Roboto" panose="02000000000000000000" pitchFamily="2" charset="0"/>
      <p:regular r:id="rId24"/>
      <p:bold r:id="rId25"/>
      <p:italic r:id="rId26"/>
      <p:boldItalic r:id="rId27"/>
    </p:embeddedFont>
    <p:embeddedFont>
      <p:font typeface="Source Serif Pro" panose="02040603050405020204" pitchFamily="18"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81265" autoAdjust="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703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Supplier 1001 offers several cost-saving opportunities that go beyond operational efficiency. Negotiating volume discounts and optimizing cleaning schedules could result in savings of up to 20%. Leveraging automation, like cleaning robots, can reduce labor costs by another 10-15%. Long-term MSAs also mitigate inflation risks, providing consistent annual savings. These measures highlight the financial value of formalizing and scaling this partnership, especially as we consider expanding services to executive offices."</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projected outcomes demonstrate how our proposed solutions will benefit the company. Ensuring compliance mitigates risks and strengthens our governance. By reinforcing our partnership with Supplier 1001, we position them as a long-term, diverse partner. Operational efficiency improvements will help us optimize processes and resource utilization, delivering cost savings. Finally, these actions align perfectly with our corporate priorities of diversity, inclusion, and sustainability, creating both operational and strategic value.</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80BC4-6ABE-45E3-BCD9-31CB2A55F5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C31AA-58C7-B270-C16D-52CB4C576C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196BAE-B2A2-C9DD-5DA5-A90282EF15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07708A-8D4B-42C5-1072-32B4D34BB866}"/>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635130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a diverse supplier, helping us meet our corporate diversity </a:t>
            </a:r>
            <a:r>
              <a:rPr lang="en-US" dirty="0" err="1"/>
              <a:t>goals.Their</a:t>
            </a:r>
            <a:r>
              <a:rPr lang="en-US" dirty="0"/>
              <a:t> unique material-sharing arrangement saves us approximately 20% annually compared to traditional </a:t>
            </a:r>
            <a:r>
              <a:rPr lang="en-US" dirty="0" err="1"/>
              <a:t>contracts.They</a:t>
            </a:r>
            <a:r>
              <a:rPr lang="en-US" dirty="0"/>
              <a:t> have a proven track record of high performance and strong stakeholder </a:t>
            </a:r>
            <a:r>
              <a:rPr lang="en-US" dirty="0" err="1"/>
              <a:t>satisfaction.With</a:t>
            </a:r>
            <a:r>
              <a:rPr lang="en-US" dirty="0"/>
              <a:t> discussions underway to expand their services to executive offices, their strategic importance continues to grow.</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065020"/>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Resolving the P-Card Payment Issue with Supplier 1001</a:t>
            </a:r>
            <a:endParaRPr lang="en-US" sz="4450" dirty="0"/>
          </a:p>
        </p:txBody>
      </p:sp>
      <p:sp>
        <p:nvSpPr>
          <p:cNvPr id="4" name="Text 1"/>
          <p:cNvSpPr/>
          <p:nvPr/>
        </p:nvSpPr>
        <p:spPr>
          <a:xfrm>
            <a:off x="6280190" y="4531519"/>
            <a:ext cx="7556421" cy="362903"/>
          </a:xfrm>
          <a:prstGeom prst="rect">
            <a:avLst/>
          </a:prstGeom>
          <a:noFill/>
          <a:ln/>
        </p:spPr>
        <p:txBody>
          <a:bodyPr wrap="non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Presented by Leidiana Montano</a:t>
            </a:r>
            <a:endParaRPr lang="en-US" sz="1750" dirty="0"/>
          </a:p>
        </p:txBody>
      </p:sp>
      <p:sp>
        <p:nvSpPr>
          <p:cNvPr id="5" name="Text 2"/>
          <p:cNvSpPr/>
          <p:nvPr/>
        </p:nvSpPr>
        <p:spPr>
          <a:xfrm>
            <a:off x="6280190" y="5149572"/>
            <a:ext cx="7556421" cy="362903"/>
          </a:xfrm>
          <a:prstGeom prst="rect">
            <a:avLst/>
          </a:prstGeom>
          <a:noFill/>
          <a:ln/>
        </p:spPr>
        <p:txBody>
          <a:bodyPr wrap="non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Date: January 9, 2025</a:t>
            </a:r>
            <a:endParaRPr lang="en-US" sz="1750" dirty="0"/>
          </a:p>
        </p:txBody>
      </p:sp>
      <p:sp>
        <p:nvSpPr>
          <p:cNvPr id="6" name="Shape 3"/>
          <p:cNvSpPr/>
          <p:nvPr/>
        </p:nvSpPr>
        <p:spPr>
          <a:xfrm>
            <a:off x="6280190" y="5784532"/>
            <a:ext cx="362903" cy="362903"/>
          </a:xfrm>
          <a:prstGeom prst="roundRect">
            <a:avLst>
              <a:gd name="adj" fmla="val 25194296"/>
            </a:avLst>
          </a:prstGeom>
          <a:noFill/>
          <a:ln w="7620">
            <a:solidFill>
              <a:srgbClr val="FFFFFF"/>
            </a:solidFill>
            <a:prstDash val="solid"/>
          </a:ln>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0447" y="731401"/>
            <a:ext cx="6269355" cy="643295"/>
          </a:xfrm>
          <a:prstGeom prst="rect">
            <a:avLst/>
          </a:prstGeom>
          <a:noFill/>
          <a:ln/>
        </p:spPr>
        <p:txBody>
          <a:bodyPr wrap="none" lIns="0" tIns="0" rIns="0" bIns="0" rtlCol="0" anchor="t"/>
          <a:lstStyle/>
          <a:p>
            <a:pPr marL="0" indent="0">
              <a:lnSpc>
                <a:spcPts val="5050"/>
              </a:lnSpc>
              <a:buNone/>
            </a:pPr>
            <a:r>
              <a:rPr lang="en-US" sz="4050" dirty="0">
                <a:solidFill>
                  <a:srgbClr val="201B18"/>
                </a:solidFill>
                <a:latin typeface="Platypi Medium" pitchFamily="34" charset="0"/>
                <a:ea typeface="Platypi Medium" pitchFamily="34" charset="-122"/>
                <a:cs typeface="Platypi Medium" pitchFamily="34" charset="-120"/>
              </a:rPr>
              <a:t>Why an MSA is Essential</a:t>
            </a:r>
            <a:endParaRPr lang="en-US" sz="4050" dirty="0"/>
          </a:p>
        </p:txBody>
      </p:sp>
      <p:sp>
        <p:nvSpPr>
          <p:cNvPr id="3" name="Shape 1"/>
          <p:cNvSpPr/>
          <p:nvPr/>
        </p:nvSpPr>
        <p:spPr>
          <a:xfrm>
            <a:off x="720447" y="1786414"/>
            <a:ext cx="1648658" cy="1186101"/>
          </a:xfrm>
          <a:prstGeom prst="roundRect">
            <a:avLst>
              <a:gd name="adj" fmla="val 2603"/>
            </a:avLst>
          </a:prstGeom>
          <a:solidFill>
            <a:srgbClr val="F9F7F7"/>
          </a:solidFill>
          <a:ln/>
        </p:spPr>
        <p:txBody>
          <a:bodyPr/>
          <a:lstStyle/>
          <a:p>
            <a:endParaRPr lang="en-US"/>
          </a:p>
        </p:txBody>
      </p:sp>
      <p:sp>
        <p:nvSpPr>
          <p:cNvPr id="4" name="Text 2"/>
          <p:cNvSpPr/>
          <p:nvPr/>
        </p:nvSpPr>
        <p:spPr>
          <a:xfrm>
            <a:off x="926306" y="2173605"/>
            <a:ext cx="115491" cy="411599"/>
          </a:xfrm>
          <a:prstGeom prst="rect">
            <a:avLst/>
          </a:prstGeom>
          <a:noFill/>
          <a:ln/>
        </p:spPr>
        <p:txBody>
          <a:bodyPr wrap="none" lIns="0" tIns="0" rIns="0" bIns="0" rtlCol="0" anchor="t"/>
          <a:lstStyle/>
          <a:p>
            <a:pPr marL="0" indent="0" algn="ctr">
              <a:lnSpc>
                <a:spcPts val="3200"/>
              </a:lnSpc>
              <a:buNone/>
            </a:pPr>
            <a:r>
              <a:rPr lang="en-US" sz="2000" dirty="0">
                <a:solidFill>
                  <a:srgbClr val="504C49"/>
                </a:solidFill>
                <a:latin typeface="Platypi Medium" pitchFamily="34" charset="0"/>
                <a:ea typeface="Platypi Medium" pitchFamily="34" charset="-122"/>
                <a:cs typeface="Platypi Medium" pitchFamily="34" charset="-120"/>
              </a:rPr>
              <a:t>1</a:t>
            </a:r>
            <a:endParaRPr lang="en-US" sz="2000" dirty="0"/>
          </a:p>
        </p:txBody>
      </p:sp>
      <p:sp>
        <p:nvSpPr>
          <p:cNvPr id="5" name="Text 3"/>
          <p:cNvSpPr/>
          <p:nvPr/>
        </p:nvSpPr>
        <p:spPr>
          <a:xfrm>
            <a:off x="2574965" y="1992273"/>
            <a:ext cx="2573179" cy="321588"/>
          </a:xfrm>
          <a:prstGeom prst="rect">
            <a:avLst/>
          </a:prstGeom>
          <a:noFill/>
          <a:ln/>
        </p:spPr>
        <p:txBody>
          <a:bodyPr wrap="none" lIns="0" tIns="0" rIns="0" bIns="0" rtlCol="0" anchor="t"/>
          <a:lstStyle/>
          <a:p>
            <a:pPr marL="0" indent="0" algn="l">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Compliance</a:t>
            </a:r>
            <a:endParaRPr lang="en-US" sz="2000" dirty="0"/>
          </a:p>
        </p:txBody>
      </p:sp>
      <p:sp>
        <p:nvSpPr>
          <p:cNvPr id="6" name="Text 4"/>
          <p:cNvSpPr/>
          <p:nvPr/>
        </p:nvSpPr>
        <p:spPr>
          <a:xfrm>
            <a:off x="2574965" y="2437328"/>
            <a:ext cx="6542603" cy="329327"/>
          </a:xfrm>
          <a:prstGeom prst="rect">
            <a:avLst/>
          </a:prstGeom>
          <a:noFill/>
          <a:ln/>
        </p:spPr>
        <p:txBody>
          <a:bodyPr wrap="none" lIns="0" tIns="0" rIns="0" bIns="0" rtlCol="0" anchor="t"/>
          <a:lstStyle/>
          <a:p>
            <a:pPr marL="0" indent="0" algn="l">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Ensures compliance with all relevant financial policies and regulations.</a:t>
            </a:r>
            <a:endParaRPr lang="en-US" sz="1600" dirty="0"/>
          </a:p>
        </p:txBody>
      </p:sp>
      <p:sp>
        <p:nvSpPr>
          <p:cNvPr id="7" name="Shape 5"/>
          <p:cNvSpPr/>
          <p:nvPr/>
        </p:nvSpPr>
        <p:spPr>
          <a:xfrm>
            <a:off x="2471976" y="2962989"/>
            <a:ext cx="11335107" cy="11430"/>
          </a:xfrm>
          <a:prstGeom prst="roundRect">
            <a:avLst>
              <a:gd name="adj" fmla="val 270158"/>
            </a:avLst>
          </a:prstGeom>
          <a:solidFill>
            <a:srgbClr val="D8D4D4"/>
          </a:solidFill>
          <a:ln/>
        </p:spPr>
        <p:txBody>
          <a:bodyPr/>
          <a:lstStyle/>
          <a:p>
            <a:endParaRPr lang="en-US"/>
          </a:p>
        </p:txBody>
      </p:sp>
      <p:sp>
        <p:nvSpPr>
          <p:cNvPr id="8" name="Shape 6"/>
          <p:cNvSpPr/>
          <p:nvPr/>
        </p:nvSpPr>
        <p:spPr>
          <a:xfrm>
            <a:off x="720447" y="3075384"/>
            <a:ext cx="3297317" cy="1186101"/>
          </a:xfrm>
          <a:prstGeom prst="roundRect">
            <a:avLst>
              <a:gd name="adj" fmla="val 2603"/>
            </a:avLst>
          </a:prstGeom>
          <a:solidFill>
            <a:srgbClr val="F9F7F7"/>
          </a:solidFill>
          <a:ln/>
        </p:spPr>
        <p:txBody>
          <a:bodyPr/>
          <a:lstStyle/>
          <a:p>
            <a:endParaRPr lang="en-US"/>
          </a:p>
        </p:txBody>
      </p:sp>
      <p:sp>
        <p:nvSpPr>
          <p:cNvPr id="9" name="Text 7"/>
          <p:cNvSpPr/>
          <p:nvPr/>
        </p:nvSpPr>
        <p:spPr>
          <a:xfrm>
            <a:off x="926306" y="3462576"/>
            <a:ext cx="166211" cy="411599"/>
          </a:xfrm>
          <a:prstGeom prst="rect">
            <a:avLst/>
          </a:prstGeom>
          <a:noFill/>
          <a:ln/>
        </p:spPr>
        <p:txBody>
          <a:bodyPr wrap="none" lIns="0" tIns="0" rIns="0" bIns="0" rtlCol="0" anchor="t"/>
          <a:lstStyle/>
          <a:p>
            <a:pPr marL="0" indent="0" algn="ctr">
              <a:lnSpc>
                <a:spcPts val="3200"/>
              </a:lnSpc>
              <a:buNone/>
            </a:pPr>
            <a:r>
              <a:rPr lang="en-US" sz="2000" dirty="0">
                <a:solidFill>
                  <a:srgbClr val="504C49"/>
                </a:solidFill>
                <a:latin typeface="Platypi Medium" pitchFamily="34" charset="0"/>
                <a:ea typeface="Platypi Medium" pitchFamily="34" charset="-122"/>
                <a:cs typeface="Platypi Medium" pitchFamily="34" charset="-120"/>
              </a:rPr>
              <a:t>2</a:t>
            </a:r>
            <a:endParaRPr lang="en-US" sz="2000" dirty="0"/>
          </a:p>
        </p:txBody>
      </p:sp>
      <p:sp>
        <p:nvSpPr>
          <p:cNvPr id="10" name="Text 8"/>
          <p:cNvSpPr/>
          <p:nvPr/>
        </p:nvSpPr>
        <p:spPr>
          <a:xfrm>
            <a:off x="4223623" y="3281243"/>
            <a:ext cx="2573179" cy="321588"/>
          </a:xfrm>
          <a:prstGeom prst="rect">
            <a:avLst/>
          </a:prstGeom>
          <a:noFill/>
          <a:ln/>
        </p:spPr>
        <p:txBody>
          <a:bodyPr wrap="none" lIns="0" tIns="0" rIns="0" bIns="0" rtlCol="0" anchor="t"/>
          <a:lstStyle/>
          <a:p>
            <a:pPr marL="0" indent="0" algn="l">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Cost Savings</a:t>
            </a:r>
            <a:endParaRPr lang="en-US" sz="2000" dirty="0"/>
          </a:p>
        </p:txBody>
      </p:sp>
      <p:sp>
        <p:nvSpPr>
          <p:cNvPr id="11" name="Text 9"/>
          <p:cNvSpPr/>
          <p:nvPr/>
        </p:nvSpPr>
        <p:spPr>
          <a:xfrm>
            <a:off x="4223623" y="3726299"/>
            <a:ext cx="8523803" cy="329327"/>
          </a:xfrm>
          <a:prstGeom prst="rect">
            <a:avLst/>
          </a:prstGeom>
          <a:noFill/>
          <a:ln/>
        </p:spPr>
        <p:txBody>
          <a:bodyPr wrap="none" lIns="0" tIns="0" rIns="0" bIns="0" rtlCol="0" anchor="t"/>
          <a:lstStyle/>
          <a:p>
            <a:pPr marL="0" indent="0" algn="l">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Formalizes cost-saving arrangements and service level agreements (SLAs), maximizing value.</a:t>
            </a:r>
            <a:endParaRPr lang="en-US" sz="1600" dirty="0"/>
          </a:p>
        </p:txBody>
      </p:sp>
      <p:sp>
        <p:nvSpPr>
          <p:cNvPr id="12" name="Shape 10"/>
          <p:cNvSpPr/>
          <p:nvPr/>
        </p:nvSpPr>
        <p:spPr>
          <a:xfrm>
            <a:off x="4120634" y="4251960"/>
            <a:ext cx="9686449" cy="11430"/>
          </a:xfrm>
          <a:prstGeom prst="roundRect">
            <a:avLst>
              <a:gd name="adj" fmla="val 270158"/>
            </a:avLst>
          </a:prstGeom>
          <a:solidFill>
            <a:srgbClr val="D8D4D4"/>
          </a:solidFill>
          <a:ln/>
        </p:spPr>
        <p:txBody>
          <a:bodyPr/>
          <a:lstStyle/>
          <a:p>
            <a:endParaRPr lang="en-US"/>
          </a:p>
        </p:txBody>
      </p:sp>
      <p:sp>
        <p:nvSpPr>
          <p:cNvPr id="13" name="Shape 11"/>
          <p:cNvSpPr/>
          <p:nvPr/>
        </p:nvSpPr>
        <p:spPr>
          <a:xfrm>
            <a:off x="720447" y="4364355"/>
            <a:ext cx="4945975" cy="1515428"/>
          </a:xfrm>
          <a:prstGeom prst="roundRect">
            <a:avLst>
              <a:gd name="adj" fmla="val 2038"/>
            </a:avLst>
          </a:prstGeom>
          <a:solidFill>
            <a:srgbClr val="F9F7F7"/>
          </a:solidFill>
          <a:ln/>
        </p:spPr>
        <p:txBody>
          <a:bodyPr/>
          <a:lstStyle/>
          <a:p>
            <a:endParaRPr lang="en-US"/>
          </a:p>
        </p:txBody>
      </p:sp>
      <p:sp>
        <p:nvSpPr>
          <p:cNvPr id="14" name="Text 12"/>
          <p:cNvSpPr/>
          <p:nvPr/>
        </p:nvSpPr>
        <p:spPr>
          <a:xfrm>
            <a:off x="926306" y="4916210"/>
            <a:ext cx="160496" cy="411599"/>
          </a:xfrm>
          <a:prstGeom prst="rect">
            <a:avLst/>
          </a:prstGeom>
          <a:noFill/>
          <a:ln/>
        </p:spPr>
        <p:txBody>
          <a:bodyPr wrap="none" lIns="0" tIns="0" rIns="0" bIns="0" rtlCol="0" anchor="t"/>
          <a:lstStyle/>
          <a:p>
            <a:pPr marL="0" indent="0" algn="ctr">
              <a:lnSpc>
                <a:spcPts val="3200"/>
              </a:lnSpc>
              <a:buNone/>
            </a:pPr>
            <a:r>
              <a:rPr lang="en-US" sz="2000" dirty="0">
                <a:solidFill>
                  <a:srgbClr val="504C49"/>
                </a:solidFill>
                <a:latin typeface="Platypi Medium" pitchFamily="34" charset="0"/>
                <a:ea typeface="Platypi Medium" pitchFamily="34" charset="-122"/>
                <a:cs typeface="Platypi Medium" pitchFamily="34" charset="-120"/>
              </a:rPr>
              <a:t>3</a:t>
            </a:r>
            <a:endParaRPr lang="en-US" sz="2000" dirty="0"/>
          </a:p>
        </p:txBody>
      </p:sp>
      <p:sp>
        <p:nvSpPr>
          <p:cNvPr id="15" name="Text 13"/>
          <p:cNvSpPr/>
          <p:nvPr/>
        </p:nvSpPr>
        <p:spPr>
          <a:xfrm>
            <a:off x="5872282" y="4570214"/>
            <a:ext cx="2573179" cy="321588"/>
          </a:xfrm>
          <a:prstGeom prst="rect">
            <a:avLst/>
          </a:prstGeom>
          <a:noFill/>
          <a:ln/>
        </p:spPr>
        <p:txBody>
          <a:bodyPr wrap="none" lIns="0" tIns="0" rIns="0" bIns="0" rtlCol="0" anchor="t"/>
          <a:lstStyle/>
          <a:p>
            <a:pPr marL="0" indent="0" algn="l">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Scalability</a:t>
            </a:r>
            <a:endParaRPr lang="en-US" sz="2000" dirty="0"/>
          </a:p>
        </p:txBody>
      </p:sp>
      <p:sp>
        <p:nvSpPr>
          <p:cNvPr id="16" name="Text 14"/>
          <p:cNvSpPr/>
          <p:nvPr/>
        </p:nvSpPr>
        <p:spPr>
          <a:xfrm>
            <a:off x="5872282" y="5015270"/>
            <a:ext cx="7831812" cy="658654"/>
          </a:xfrm>
          <a:prstGeom prst="rect">
            <a:avLst/>
          </a:prstGeom>
          <a:noFill/>
          <a:ln/>
        </p:spPr>
        <p:txBody>
          <a:bodyPr wrap="square" lIns="0" tIns="0" rIns="0" bIns="0" rtlCol="0" anchor="t"/>
          <a:lstStyle/>
          <a:p>
            <a:pPr marL="0" indent="0" algn="l">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Enables scalable service expansion, including future acquisitions and business growth.</a:t>
            </a:r>
            <a:endParaRPr lang="en-US" sz="1600" dirty="0"/>
          </a:p>
        </p:txBody>
      </p:sp>
      <p:sp>
        <p:nvSpPr>
          <p:cNvPr id="17" name="Shape 15"/>
          <p:cNvSpPr/>
          <p:nvPr/>
        </p:nvSpPr>
        <p:spPr>
          <a:xfrm>
            <a:off x="5769293" y="5870258"/>
            <a:ext cx="8037790" cy="11430"/>
          </a:xfrm>
          <a:prstGeom prst="roundRect">
            <a:avLst>
              <a:gd name="adj" fmla="val 270158"/>
            </a:avLst>
          </a:prstGeom>
          <a:solidFill>
            <a:srgbClr val="D8D4D4"/>
          </a:solidFill>
          <a:ln/>
        </p:spPr>
        <p:txBody>
          <a:bodyPr/>
          <a:lstStyle/>
          <a:p>
            <a:endParaRPr lang="en-US"/>
          </a:p>
        </p:txBody>
      </p:sp>
      <p:sp>
        <p:nvSpPr>
          <p:cNvPr id="18" name="Shape 16"/>
          <p:cNvSpPr/>
          <p:nvPr/>
        </p:nvSpPr>
        <p:spPr>
          <a:xfrm>
            <a:off x="720447" y="5982652"/>
            <a:ext cx="6594753" cy="1515428"/>
          </a:xfrm>
          <a:prstGeom prst="roundRect">
            <a:avLst>
              <a:gd name="adj" fmla="val 2038"/>
            </a:avLst>
          </a:prstGeom>
          <a:solidFill>
            <a:srgbClr val="F9F7F7"/>
          </a:solidFill>
          <a:ln/>
        </p:spPr>
        <p:txBody>
          <a:bodyPr/>
          <a:lstStyle/>
          <a:p>
            <a:endParaRPr lang="en-US"/>
          </a:p>
        </p:txBody>
      </p:sp>
      <p:sp>
        <p:nvSpPr>
          <p:cNvPr id="19" name="Text 17"/>
          <p:cNvSpPr/>
          <p:nvPr/>
        </p:nvSpPr>
        <p:spPr>
          <a:xfrm>
            <a:off x="926306" y="6534507"/>
            <a:ext cx="171331" cy="411599"/>
          </a:xfrm>
          <a:prstGeom prst="rect">
            <a:avLst/>
          </a:prstGeom>
          <a:noFill/>
          <a:ln/>
        </p:spPr>
        <p:txBody>
          <a:bodyPr wrap="none" lIns="0" tIns="0" rIns="0" bIns="0" rtlCol="0" anchor="t"/>
          <a:lstStyle/>
          <a:p>
            <a:pPr marL="0" indent="0" algn="ctr">
              <a:lnSpc>
                <a:spcPts val="3200"/>
              </a:lnSpc>
              <a:buNone/>
            </a:pPr>
            <a:r>
              <a:rPr lang="en-US" sz="2000" dirty="0">
                <a:solidFill>
                  <a:srgbClr val="504C49"/>
                </a:solidFill>
                <a:latin typeface="Platypi Medium" pitchFamily="34" charset="0"/>
                <a:ea typeface="Platypi Medium" pitchFamily="34" charset="-122"/>
                <a:cs typeface="Platypi Medium" pitchFamily="34" charset="-120"/>
              </a:rPr>
              <a:t>4</a:t>
            </a:r>
            <a:endParaRPr lang="en-US" sz="2000" dirty="0"/>
          </a:p>
        </p:txBody>
      </p:sp>
      <p:sp>
        <p:nvSpPr>
          <p:cNvPr id="20" name="Text 18"/>
          <p:cNvSpPr/>
          <p:nvPr/>
        </p:nvSpPr>
        <p:spPr>
          <a:xfrm>
            <a:off x="7521059" y="6188512"/>
            <a:ext cx="2573179" cy="321588"/>
          </a:xfrm>
          <a:prstGeom prst="rect">
            <a:avLst/>
          </a:prstGeom>
          <a:noFill/>
          <a:ln/>
        </p:spPr>
        <p:txBody>
          <a:bodyPr wrap="none" lIns="0" tIns="0" rIns="0" bIns="0" rtlCol="0" anchor="t"/>
          <a:lstStyle/>
          <a:p>
            <a:pPr marL="0" indent="0" algn="l">
              <a:lnSpc>
                <a:spcPts val="2500"/>
              </a:lnSpc>
              <a:buNone/>
            </a:pPr>
            <a:r>
              <a:rPr lang="en-US" sz="2000" dirty="0">
                <a:solidFill>
                  <a:srgbClr val="504C49"/>
                </a:solidFill>
                <a:latin typeface="Platypi Medium" pitchFamily="34" charset="0"/>
                <a:ea typeface="Platypi Medium" pitchFamily="34" charset="-122"/>
                <a:cs typeface="Platypi Medium" pitchFamily="34" charset="-120"/>
              </a:rPr>
              <a:t>Alignment</a:t>
            </a:r>
            <a:endParaRPr lang="en-US" sz="2000" dirty="0"/>
          </a:p>
        </p:txBody>
      </p:sp>
      <p:sp>
        <p:nvSpPr>
          <p:cNvPr id="21" name="Text 19"/>
          <p:cNvSpPr/>
          <p:nvPr/>
        </p:nvSpPr>
        <p:spPr>
          <a:xfrm>
            <a:off x="7521059" y="6633567"/>
            <a:ext cx="6183035" cy="658654"/>
          </a:xfrm>
          <a:prstGeom prst="rect">
            <a:avLst/>
          </a:prstGeom>
          <a:noFill/>
          <a:ln/>
        </p:spPr>
        <p:txBody>
          <a:bodyPr wrap="square" lIns="0" tIns="0" rIns="0" bIns="0" rtlCol="0" anchor="t"/>
          <a:lstStyle/>
          <a:p>
            <a:pPr marL="0" indent="0" algn="l">
              <a:lnSpc>
                <a:spcPts val="2550"/>
              </a:lnSpc>
              <a:buNone/>
            </a:pPr>
            <a:r>
              <a:rPr lang="en-US" sz="1600" dirty="0">
                <a:solidFill>
                  <a:srgbClr val="504C49"/>
                </a:solidFill>
                <a:latin typeface="Source Serif Pro" pitchFamily="34" charset="0"/>
                <a:ea typeface="Source Serif Pro" pitchFamily="34" charset="-122"/>
                <a:cs typeface="Source Serif Pro" pitchFamily="34" charset="-120"/>
              </a:rPr>
              <a:t>Aligns with corporate diversity and strategic goals, supporting long-term success.</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793790" y="3542228"/>
            <a:ext cx="5871091"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Implementation Plan</a:t>
            </a:r>
            <a:endParaRPr lang="en-US" sz="4450" dirty="0"/>
          </a:p>
        </p:txBody>
      </p:sp>
      <p:sp>
        <p:nvSpPr>
          <p:cNvPr id="4" name="Shape 1"/>
          <p:cNvSpPr/>
          <p:nvPr/>
        </p:nvSpPr>
        <p:spPr>
          <a:xfrm>
            <a:off x="793790" y="4931331"/>
            <a:ext cx="13042821" cy="30480"/>
          </a:xfrm>
          <a:prstGeom prst="roundRect">
            <a:avLst>
              <a:gd name="adj" fmla="val 111628"/>
            </a:avLst>
          </a:prstGeom>
          <a:solidFill>
            <a:srgbClr val="D8D4D4"/>
          </a:solidFill>
          <a:ln/>
        </p:spPr>
        <p:txBody>
          <a:bodyPr/>
          <a:lstStyle/>
          <a:p>
            <a:endParaRPr lang="en-US"/>
          </a:p>
        </p:txBody>
      </p:sp>
      <p:sp>
        <p:nvSpPr>
          <p:cNvPr id="5" name="Shape 2"/>
          <p:cNvSpPr/>
          <p:nvPr/>
        </p:nvSpPr>
        <p:spPr>
          <a:xfrm>
            <a:off x="2876669" y="4931331"/>
            <a:ext cx="30480" cy="793790"/>
          </a:xfrm>
          <a:prstGeom prst="roundRect">
            <a:avLst>
              <a:gd name="adj" fmla="val 111628"/>
            </a:avLst>
          </a:prstGeom>
          <a:solidFill>
            <a:srgbClr val="D8D4D4"/>
          </a:solidFill>
          <a:ln/>
        </p:spPr>
        <p:txBody>
          <a:bodyPr/>
          <a:lstStyle/>
          <a:p>
            <a:endParaRPr lang="en-US"/>
          </a:p>
        </p:txBody>
      </p:sp>
      <p:sp>
        <p:nvSpPr>
          <p:cNvPr id="6" name="Shape 3"/>
          <p:cNvSpPr/>
          <p:nvPr/>
        </p:nvSpPr>
        <p:spPr>
          <a:xfrm>
            <a:off x="2636758" y="4676180"/>
            <a:ext cx="510302" cy="510302"/>
          </a:xfrm>
          <a:prstGeom prst="roundRect">
            <a:avLst>
              <a:gd name="adj" fmla="val 6667"/>
            </a:avLst>
          </a:prstGeom>
          <a:solidFill>
            <a:srgbClr val="F9F7F7"/>
          </a:solidFill>
          <a:ln/>
        </p:spPr>
        <p:txBody>
          <a:bodyPr/>
          <a:lstStyle/>
          <a:p>
            <a:endParaRPr lang="en-US"/>
          </a:p>
        </p:txBody>
      </p:sp>
      <p:sp>
        <p:nvSpPr>
          <p:cNvPr id="7" name="Text 4"/>
          <p:cNvSpPr/>
          <p:nvPr/>
        </p:nvSpPr>
        <p:spPr>
          <a:xfrm>
            <a:off x="2815471" y="4761190"/>
            <a:ext cx="152757" cy="34028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1</a:t>
            </a:r>
            <a:endParaRPr lang="en-US" sz="2650" dirty="0"/>
          </a:p>
        </p:txBody>
      </p:sp>
      <p:sp>
        <p:nvSpPr>
          <p:cNvPr id="8" name="Text 5"/>
          <p:cNvSpPr/>
          <p:nvPr/>
        </p:nvSpPr>
        <p:spPr>
          <a:xfrm>
            <a:off x="1285756" y="5952053"/>
            <a:ext cx="3212306" cy="354330"/>
          </a:xfrm>
          <a:prstGeom prst="rect">
            <a:avLst/>
          </a:prstGeom>
          <a:noFill/>
          <a:ln/>
        </p:spPr>
        <p:txBody>
          <a:bodyPr wrap="none" lIns="0" tIns="0" rIns="0" bIns="0" rtlCol="0" anchor="t"/>
          <a:lstStyle/>
          <a:p>
            <a:pPr marL="0" indent="0" algn="ctr">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Short-Term (1-2 weeks)</a:t>
            </a:r>
            <a:endParaRPr lang="en-US" sz="2200" dirty="0"/>
          </a:p>
        </p:txBody>
      </p:sp>
      <p:sp>
        <p:nvSpPr>
          <p:cNvPr id="9" name="Text 6"/>
          <p:cNvSpPr/>
          <p:nvPr/>
        </p:nvSpPr>
        <p:spPr>
          <a:xfrm>
            <a:off x="1020604" y="6442472"/>
            <a:ext cx="3742730" cy="725805"/>
          </a:xfrm>
          <a:prstGeom prst="rect">
            <a:avLst/>
          </a:prstGeom>
          <a:noFill/>
          <a:ln/>
        </p:spPr>
        <p:txBody>
          <a:bodyPr wrap="square" lIns="0" tIns="0" rIns="0" bIns="0" rtlCol="0" anchor="t"/>
          <a:lstStyle/>
          <a:p>
            <a:pPr marL="0" indent="0" algn="ctr">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Notify stakeholders, transition payments to PO system.</a:t>
            </a:r>
            <a:endParaRPr lang="en-US" sz="1750" dirty="0"/>
          </a:p>
        </p:txBody>
      </p:sp>
      <p:sp>
        <p:nvSpPr>
          <p:cNvPr id="10" name="Shape 7"/>
          <p:cNvSpPr/>
          <p:nvPr/>
        </p:nvSpPr>
        <p:spPr>
          <a:xfrm>
            <a:off x="7299841" y="4931331"/>
            <a:ext cx="30480" cy="793790"/>
          </a:xfrm>
          <a:prstGeom prst="roundRect">
            <a:avLst>
              <a:gd name="adj" fmla="val 111628"/>
            </a:avLst>
          </a:prstGeom>
          <a:solidFill>
            <a:srgbClr val="D8D4D4"/>
          </a:solidFill>
          <a:ln/>
        </p:spPr>
        <p:txBody>
          <a:bodyPr/>
          <a:lstStyle/>
          <a:p>
            <a:endParaRPr lang="en-US"/>
          </a:p>
        </p:txBody>
      </p:sp>
      <p:sp>
        <p:nvSpPr>
          <p:cNvPr id="11" name="Shape 8"/>
          <p:cNvSpPr/>
          <p:nvPr/>
        </p:nvSpPr>
        <p:spPr>
          <a:xfrm>
            <a:off x="7059930" y="4676180"/>
            <a:ext cx="510302" cy="510302"/>
          </a:xfrm>
          <a:prstGeom prst="roundRect">
            <a:avLst>
              <a:gd name="adj" fmla="val 6667"/>
            </a:avLst>
          </a:prstGeom>
          <a:solidFill>
            <a:srgbClr val="F9F7F7"/>
          </a:solidFill>
          <a:ln/>
        </p:spPr>
        <p:txBody>
          <a:bodyPr/>
          <a:lstStyle/>
          <a:p>
            <a:endParaRPr lang="en-US"/>
          </a:p>
        </p:txBody>
      </p:sp>
      <p:sp>
        <p:nvSpPr>
          <p:cNvPr id="12" name="Text 9"/>
          <p:cNvSpPr/>
          <p:nvPr/>
        </p:nvSpPr>
        <p:spPr>
          <a:xfrm>
            <a:off x="7205186" y="4761190"/>
            <a:ext cx="219789" cy="34028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2</a:t>
            </a:r>
            <a:endParaRPr lang="en-US" sz="2650" dirty="0"/>
          </a:p>
        </p:txBody>
      </p:sp>
      <p:sp>
        <p:nvSpPr>
          <p:cNvPr id="13" name="Text 10"/>
          <p:cNvSpPr/>
          <p:nvPr/>
        </p:nvSpPr>
        <p:spPr>
          <a:xfrm>
            <a:off x="5443776" y="5952053"/>
            <a:ext cx="3742730" cy="708660"/>
          </a:xfrm>
          <a:prstGeom prst="rect">
            <a:avLst/>
          </a:prstGeom>
          <a:noFill/>
          <a:ln/>
        </p:spPr>
        <p:txBody>
          <a:bodyPr wrap="square" lIns="0" tIns="0" rIns="0" bIns="0" rtlCol="0" anchor="t"/>
          <a:lstStyle/>
          <a:p>
            <a:pPr marL="0" indent="0" algn="ctr">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Medium-Term (1-3 months)</a:t>
            </a:r>
            <a:endParaRPr lang="en-US" sz="2200" dirty="0"/>
          </a:p>
        </p:txBody>
      </p:sp>
      <p:sp>
        <p:nvSpPr>
          <p:cNvPr id="14" name="Text 11"/>
          <p:cNvSpPr/>
          <p:nvPr/>
        </p:nvSpPr>
        <p:spPr>
          <a:xfrm>
            <a:off x="5443776" y="6796802"/>
            <a:ext cx="3742730" cy="725805"/>
          </a:xfrm>
          <a:prstGeom prst="rect">
            <a:avLst/>
          </a:prstGeom>
          <a:noFill/>
          <a:ln/>
        </p:spPr>
        <p:txBody>
          <a:bodyPr wrap="square" lIns="0" tIns="0" rIns="0" bIns="0" rtlCol="0" anchor="t"/>
          <a:lstStyle/>
          <a:p>
            <a:pPr marL="0" indent="0" algn="ctr">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Finalize MSA, conduct training sessions.</a:t>
            </a:r>
            <a:endParaRPr lang="en-US" sz="1750" dirty="0"/>
          </a:p>
        </p:txBody>
      </p:sp>
      <p:sp>
        <p:nvSpPr>
          <p:cNvPr id="15" name="Shape 12"/>
          <p:cNvSpPr/>
          <p:nvPr/>
        </p:nvSpPr>
        <p:spPr>
          <a:xfrm>
            <a:off x="11723013" y="4931331"/>
            <a:ext cx="30480" cy="793790"/>
          </a:xfrm>
          <a:prstGeom prst="roundRect">
            <a:avLst>
              <a:gd name="adj" fmla="val 111628"/>
            </a:avLst>
          </a:prstGeom>
          <a:solidFill>
            <a:srgbClr val="D8D4D4"/>
          </a:solidFill>
          <a:ln/>
        </p:spPr>
        <p:txBody>
          <a:bodyPr/>
          <a:lstStyle/>
          <a:p>
            <a:endParaRPr lang="en-US"/>
          </a:p>
        </p:txBody>
      </p:sp>
      <p:sp>
        <p:nvSpPr>
          <p:cNvPr id="16" name="Shape 13"/>
          <p:cNvSpPr/>
          <p:nvPr/>
        </p:nvSpPr>
        <p:spPr>
          <a:xfrm>
            <a:off x="11483102" y="4676180"/>
            <a:ext cx="510302" cy="510302"/>
          </a:xfrm>
          <a:prstGeom prst="roundRect">
            <a:avLst>
              <a:gd name="adj" fmla="val 6667"/>
            </a:avLst>
          </a:prstGeom>
          <a:solidFill>
            <a:srgbClr val="F9F7F7"/>
          </a:solidFill>
          <a:ln/>
        </p:spPr>
        <p:txBody>
          <a:bodyPr/>
          <a:lstStyle/>
          <a:p>
            <a:endParaRPr lang="en-US"/>
          </a:p>
        </p:txBody>
      </p:sp>
      <p:sp>
        <p:nvSpPr>
          <p:cNvPr id="17" name="Text 14"/>
          <p:cNvSpPr/>
          <p:nvPr/>
        </p:nvSpPr>
        <p:spPr>
          <a:xfrm>
            <a:off x="11632049" y="4761190"/>
            <a:ext cx="212288" cy="34028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3</a:t>
            </a:r>
            <a:endParaRPr lang="en-US" sz="2650" dirty="0"/>
          </a:p>
        </p:txBody>
      </p:sp>
      <p:sp>
        <p:nvSpPr>
          <p:cNvPr id="18" name="Text 15"/>
          <p:cNvSpPr/>
          <p:nvPr/>
        </p:nvSpPr>
        <p:spPr>
          <a:xfrm>
            <a:off x="9991963" y="5952053"/>
            <a:ext cx="3492579" cy="354330"/>
          </a:xfrm>
          <a:prstGeom prst="rect">
            <a:avLst/>
          </a:prstGeom>
          <a:noFill/>
          <a:ln/>
        </p:spPr>
        <p:txBody>
          <a:bodyPr wrap="none" lIns="0" tIns="0" rIns="0" bIns="0" rtlCol="0" anchor="t"/>
          <a:lstStyle/>
          <a:p>
            <a:pPr marL="0" indent="0" algn="ctr">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Long-Term (3-12 months)</a:t>
            </a:r>
            <a:endParaRPr lang="en-US" sz="2200" dirty="0"/>
          </a:p>
        </p:txBody>
      </p:sp>
      <p:sp>
        <p:nvSpPr>
          <p:cNvPr id="19" name="Text 16"/>
          <p:cNvSpPr/>
          <p:nvPr/>
        </p:nvSpPr>
        <p:spPr>
          <a:xfrm>
            <a:off x="9866948" y="6442472"/>
            <a:ext cx="3742730" cy="725805"/>
          </a:xfrm>
          <a:prstGeom prst="rect">
            <a:avLst/>
          </a:prstGeom>
          <a:noFill/>
          <a:ln/>
        </p:spPr>
        <p:txBody>
          <a:bodyPr wrap="square" lIns="0" tIns="0" rIns="0" bIns="0" rtlCol="0" anchor="t"/>
          <a:lstStyle/>
          <a:p>
            <a:pPr marL="0" indent="0" algn="ctr">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Expand services, monitor KPIs, review policies.</a:t>
            </a:r>
            <a:endParaRPr lang="en-US" sz="1750" dirty="0"/>
          </a:p>
        </p:txBody>
      </p:sp>
      <p:pic>
        <p:nvPicPr>
          <p:cNvPr id="21" name="Picture 20">
            <a:extLst>
              <a:ext uri="{FF2B5EF4-FFF2-40B4-BE49-F238E27FC236}">
                <a16:creationId xmlns:a16="http://schemas.microsoft.com/office/drawing/2014/main" id="{3B281854-7934-13CC-D177-80EB8DCFA25D}"/>
              </a:ext>
            </a:extLst>
          </p:cNvPr>
          <p:cNvPicPr>
            <a:picLocks noChangeAspect="1"/>
          </p:cNvPicPr>
          <p:nvPr/>
        </p:nvPicPr>
        <p:blipFill>
          <a:blip r:embed="rId3"/>
          <a:stretch>
            <a:fillRect/>
          </a:stretch>
        </p:blipFill>
        <p:spPr>
          <a:xfrm>
            <a:off x="-26300" y="4005"/>
            <a:ext cx="14656700" cy="34466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9473" y="608648"/>
            <a:ext cx="6531054" cy="690205"/>
          </a:xfrm>
          <a:prstGeom prst="rect">
            <a:avLst/>
          </a:prstGeom>
          <a:noFill/>
          <a:ln/>
        </p:spPr>
        <p:txBody>
          <a:bodyPr wrap="none" lIns="0" tIns="0" rIns="0" bIns="0" rtlCol="0" anchor="t"/>
          <a:lstStyle/>
          <a:p>
            <a:pPr marL="0" indent="0">
              <a:lnSpc>
                <a:spcPts val="5400"/>
              </a:lnSpc>
              <a:buNone/>
            </a:pPr>
            <a:r>
              <a:rPr lang="en-US" sz="4300" dirty="0">
                <a:solidFill>
                  <a:srgbClr val="1B1B27"/>
                </a:solidFill>
                <a:latin typeface="Raleway" pitchFamily="34" charset="0"/>
                <a:ea typeface="Raleway" pitchFamily="34" charset="-122"/>
                <a:cs typeface="Raleway" pitchFamily="34" charset="-120"/>
              </a:rPr>
              <a:t>Additional Enhancements</a:t>
            </a:r>
            <a:endParaRPr lang="en-US" sz="4300" dirty="0"/>
          </a:p>
        </p:txBody>
      </p:sp>
      <p:pic>
        <p:nvPicPr>
          <p:cNvPr id="4" name="Image 1" descr="preencoded.png"/>
          <p:cNvPicPr>
            <a:picLocks noChangeAspect="1"/>
          </p:cNvPicPr>
          <p:nvPr/>
        </p:nvPicPr>
        <p:blipFill>
          <a:blip r:embed="rId4"/>
          <a:stretch>
            <a:fillRect/>
          </a:stretch>
        </p:blipFill>
        <p:spPr>
          <a:xfrm>
            <a:off x="6259473" y="1630085"/>
            <a:ext cx="552212" cy="552212"/>
          </a:xfrm>
          <a:prstGeom prst="rect">
            <a:avLst/>
          </a:prstGeom>
        </p:spPr>
      </p:pic>
      <p:sp>
        <p:nvSpPr>
          <p:cNvPr id="5" name="Text 1"/>
          <p:cNvSpPr/>
          <p:nvPr/>
        </p:nvSpPr>
        <p:spPr>
          <a:xfrm>
            <a:off x="6259473" y="2403158"/>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3C3939"/>
                </a:solidFill>
                <a:latin typeface="Raleway" pitchFamily="34" charset="0"/>
                <a:ea typeface="Raleway" pitchFamily="34" charset="-122"/>
                <a:cs typeface="Raleway" pitchFamily="34" charset="-120"/>
              </a:rPr>
              <a:t>Performance Metrics</a:t>
            </a:r>
            <a:endParaRPr lang="en-US" sz="2150" dirty="0"/>
          </a:p>
        </p:txBody>
      </p:sp>
      <p:sp>
        <p:nvSpPr>
          <p:cNvPr id="6" name="Text 2"/>
          <p:cNvSpPr/>
          <p:nvPr/>
        </p:nvSpPr>
        <p:spPr>
          <a:xfrm>
            <a:off x="6259473" y="2880717"/>
            <a:ext cx="3633311" cy="1413510"/>
          </a:xfrm>
          <a:prstGeom prst="rect">
            <a:avLst/>
          </a:prstGeom>
          <a:noFill/>
          <a:ln/>
        </p:spPr>
        <p:txBody>
          <a:bodyPr wrap="squar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Establish and monitor KPIs for cost savings, service quality, and compliance adherence to drive continuous improvement.</a:t>
            </a:r>
            <a:endParaRPr lang="en-US" sz="1700" dirty="0"/>
          </a:p>
        </p:txBody>
      </p:sp>
      <p:pic>
        <p:nvPicPr>
          <p:cNvPr id="7" name="Image 2" descr="preencoded.png"/>
          <p:cNvPicPr>
            <a:picLocks noChangeAspect="1"/>
          </p:cNvPicPr>
          <p:nvPr/>
        </p:nvPicPr>
        <p:blipFill>
          <a:blip r:embed="rId5"/>
          <a:stretch>
            <a:fillRect/>
          </a:stretch>
        </p:blipFill>
        <p:spPr>
          <a:xfrm>
            <a:off x="10224016" y="1630085"/>
            <a:ext cx="552212" cy="552212"/>
          </a:xfrm>
          <a:prstGeom prst="rect">
            <a:avLst/>
          </a:prstGeom>
        </p:spPr>
      </p:pic>
      <p:sp>
        <p:nvSpPr>
          <p:cNvPr id="8" name="Text 3"/>
          <p:cNvSpPr/>
          <p:nvPr/>
        </p:nvSpPr>
        <p:spPr>
          <a:xfrm>
            <a:off x="10224016" y="2403158"/>
            <a:ext cx="2761178" cy="345043"/>
          </a:xfrm>
          <a:prstGeom prst="rect">
            <a:avLst/>
          </a:prstGeom>
          <a:noFill/>
          <a:ln/>
        </p:spPr>
        <p:txBody>
          <a:bodyPr wrap="none" lIns="0" tIns="0" rIns="0" bIns="0" rtlCol="0" anchor="t"/>
          <a:lstStyle/>
          <a:p>
            <a:pPr marL="0" indent="0" algn="l">
              <a:lnSpc>
                <a:spcPts val="2700"/>
              </a:lnSpc>
              <a:buNone/>
            </a:pPr>
            <a:r>
              <a:rPr lang="en-US" sz="2150" dirty="0">
                <a:solidFill>
                  <a:srgbClr val="3C3939"/>
                </a:solidFill>
                <a:latin typeface="Raleway" pitchFamily="34" charset="0"/>
                <a:ea typeface="Raleway" pitchFamily="34" charset="-122"/>
                <a:cs typeface="Raleway" pitchFamily="34" charset="-120"/>
              </a:rPr>
              <a:t>Scalability Clauses</a:t>
            </a:r>
            <a:endParaRPr lang="en-US" sz="2150" dirty="0"/>
          </a:p>
        </p:txBody>
      </p:sp>
      <p:sp>
        <p:nvSpPr>
          <p:cNvPr id="9" name="Text 4"/>
          <p:cNvSpPr/>
          <p:nvPr/>
        </p:nvSpPr>
        <p:spPr>
          <a:xfrm>
            <a:off x="10224016" y="2880717"/>
            <a:ext cx="3633311" cy="1060133"/>
          </a:xfrm>
          <a:prstGeom prst="rect">
            <a:avLst/>
          </a:prstGeom>
          <a:noFill/>
          <a:ln/>
        </p:spPr>
        <p:txBody>
          <a:bodyPr wrap="squar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Incorporate provisions in the MSA to accommodate future service expansions seamlessly.</a:t>
            </a:r>
            <a:endParaRPr lang="en-US" sz="1700" dirty="0"/>
          </a:p>
        </p:txBody>
      </p:sp>
      <p:pic>
        <p:nvPicPr>
          <p:cNvPr id="10" name="Image 3" descr="preencoded.png"/>
          <p:cNvPicPr>
            <a:picLocks noChangeAspect="1"/>
          </p:cNvPicPr>
          <p:nvPr/>
        </p:nvPicPr>
        <p:blipFill>
          <a:blip r:embed="rId6"/>
          <a:stretch>
            <a:fillRect/>
          </a:stretch>
        </p:blipFill>
        <p:spPr>
          <a:xfrm>
            <a:off x="6259473" y="4956810"/>
            <a:ext cx="552212" cy="552212"/>
          </a:xfrm>
          <a:prstGeom prst="rect">
            <a:avLst/>
          </a:prstGeom>
        </p:spPr>
      </p:pic>
      <p:sp>
        <p:nvSpPr>
          <p:cNvPr id="11" name="Text 5"/>
          <p:cNvSpPr/>
          <p:nvPr/>
        </p:nvSpPr>
        <p:spPr>
          <a:xfrm>
            <a:off x="6259473" y="5729883"/>
            <a:ext cx="2933224" cy="345043"/>
          </a:xfrm>
          <a:prstGeom prst="rect">
            <a:avLst/>
          </a:prstGeom>
          <a:noFill/>
          <a:ln/>
        </p:spPr>
        <p:txBody>
          <a:bodyPr wrap="none" lIns="0" tIns="0" rIns="0" bIns="0" rtlCol="0" anchor="t"/>
          <a:lstStyle/>
          <a:p>
            <a:pPr marL="0" indent="0" algn="l">
              <a:lnSpc>
                <a:spcPts val="2700"/>
              </a:lnSpc>
              <a:buNone/>
            </a:pPr>
            <a:r>
              <a:rPr lang="en-US" sz="2150" dirty="0">
                <a:solidFill>
                  <a:srgbClr val="3C3939"/>
                </a:solidFill>
                <a:latin typeface="Raleway" pitchFamily="34" charset="0"/>
                <a:ea typeface="Raleway" pitchFamily="34" charset="-122"/>
                <a:cs typeface="Raleway" pitchFamily="34" charset="-120"/>
              </a:rPr>
              <a:t>Technology Integration</a:t>
            </a:r>
            <a:endParaRPr lang="en-US" sz="2150" dirty="0"/>
          </a:p>
        </p:txBody>
      </p:sp>
      <p:sp>
        <p:nvSpPr>
          <p:cNvPr id="12" name="Text 6"/>
          <p:cNvSpPr/>
          <p:nvPr/>
        </p:nvSpPr>
        <p:spPr>
          <a:xfrm>
            <a:off x="6259473" y="6207443"/>
            <a:ext cx="3633311" cy="1413510"/>
          </a:xfrm>
          <a:prstGeom prst="rect">
            <a:avLst/>
          </a:prstGeom>
          <a:noFill/>
          <a:ln/>
        </p:spPr>
        <p:txBody>
          <a:bodyPr wrap="squar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Leverage tools like Power BI for real-time monitoring of spend, compliance, and performance trends.</a:t>
            </a:r>
            <a:endParaRPr lang="en-US" sz="1700" dirty="0"/>
          </a:p>
        </p:txBody>
      </p:sp>
      <p:pic>
        <p:nvPicPr>
          <p:cNvPr id="13" name="Image 4" descr="preencoded.png"/>
          <p:cNvPicPr>
            <a:picLocks noChangeAspect="1"/>
          </p:cNvPicPr>
          <p:nvPr/>
        </p:nvPicPr>
        <p:blipFill>
          <a:blip r:embed="rId7"/>
          <a:stretch>
            <a:fillRect/>
          </a:stretch>
        </p:blipFill>
        <p:spPr>
          <a:xfrm>
            <a:off x="10224016" y="4956810"/>
            <a:ext cx="552212" cy="552212"/>
          </a:xfrm>
          <a:prstGeom prst="rect">
            <a:avLst/>
          </a:prstGeom>
        </p:spPr>
      </p:pic>
      <p:sp>
        <p:nvSpPr>
          <p:cNvPr id="14" name="Text 7"/>
          <p:cNvSpPr/>
          <p:nvPr/>
        </p:nvSpPr>
        <p:spPr>
          <a:xfrm>
            <a:off x="10224016" y="5729883"/>
            <a:ext cx="2931319" cy="345043"/>
          </a:xfrm>
          <a:prstGeom prst="rect">
            <a:avLst/>
          </a:prstGeom>
          <a:noFill/>
          <a:ln/>
        </p:spPr>
        <p:txBody>
          <a:bodyPr wrap="none" lIns="0" tIns="0" rIns="0" bIns="0" rtlCol="0" anchor="t"/>
          <a:lstStyle/>
          <a:p>
            <a:pPr marL="0" indent="0" algn="l">
              <a:lnSpc>
                <a:spcPts val="2700"/>
              </a:lnSpc>
              <a:buNone/>
            </a:pPr>
            <a:r>
              <a:rPr lang="en-US" sz="2150" dirty="0">
                <a:solidFill>
                  <a:srgbClr val="3C3939"/>
                </a:solidFill>
                <a:latin typeface="Raleway" pitchFamily="34" charset="0"/>
                <a:ea typeface="Raleway" pitchFamily="34" charset="-122"/>
                <a:cs typeface="Raleway" pitchFamily="34" charset="-120"/>
              </a:rPr>
              <a:t>Sustainability Initiatives</a:t>
            </a:r>
            <a:endParaRPr lang="en-US" sz="2150" dirty="0"/>
          </a:p>
        </p:txBody>
      </p:sp>
      <p:sp>
        <p:nvSpPr>
          <p:cNvPr id="15" name="Text 8"/>
          <p:cNvSpPr/>
          <p:nvPr/>
        </p:nvSpPr>
        <p:spPr>
          <a:xfrm>
            <a:off x="10224016" y="6207443"/>
            <a:ext cx="3633311" cy="1413510"/>
          </a:xfrm>
          <a:prstGeom prst="rect">
            <a:avLst/>
          </a:prstGeom>
          <a:noFill/>
          <a:ln/>
        </p:spPr>
        <p:txBody>
          <a:bodyPr wrap="square" lIns="0" tIns="0" rIns="0" bIns="0" rtlCol="0" anchor="t"/>
          <a:lstStyle/>
          <a:p>
            <a:pPr marL="0" indent="0" algn="l">
              <a:lnSpc>
                <a:spcPts val="2750"/>
              </a:lnSpc>
              <a:buNone/>
            </a:pPr>
            <a:r>
              <a:rPr lang="en-US" sz="1700" dirty="0">
                <a:solidFill>
                  <a:srgbClr val="3C3939"/>
                </a:solidFill>
                <a:latin typeface="Roboto" pitchFamily="34" charset="0"/>
                <a:ea typeface="Roboto" pitchFamily="34" charset="-122"/>
                <a:cs typeface="Roboto" pitchFamily="34" charset="-120"/>
              </a:rPr>
              <a:t>Collaborate with Supplier 1001 to adopt eco-friendly practices, such as using green cleaning materials and reducing energy consumption.</a:t>
            </a:r>
            <a:endParaRPr lang="en-US" sz="17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07231"/>
            <a:ext cx="6883718" cy="708779"/>
          </a:xfrm>
          <a:prstGeom prst="rect">
            <a:avLst/>
          </a:prstGeom>
          <a:noFill/>
          <a:ln/>
        </p:spPr>
        <p:txBody>
          <a:bodyPr wrap="none" lIns="0" tIns="0" rIns="0" bIns="0" rtlCol="0" anchor="t"/>
          <a:lstStyle/>
          <a:p>
            <a:pPr marL="0" indent="0">
              <a:lnSpc>
                <a:spcPts val="5550"/>
              </a:lnSpc>
              <a:buNone/>
            </a:pPr>
            <a:r>
              <a:rPr lang="en-US" sz="4450" dirty="0">
                <a:solidFill>
                  <a:srgbClr val="1B1B27"/>
                </a:solidFill>
                <a:latin typeface="Raleway" pitchFamily="34" charset="0"/>
                <a:ea typeface="Raleway" pitchFamily="34" charset="-122"/>
                <a:cs typeface="Raleway" pitchFamily="34" charset="-120"/>
              </a:rPr>
              <a:t>Cost-Saving Opportunities</a:t>
            </a:r>
            <a:endParaRPr lang="en-US" sz="4450" dirty="0"/>
          </a:p>
        </p:txBody>
      </p:sp>
      <p:sp>
        <p:nvSpPr>
          <p:cNvPr id="4" name="Text 1"/>
          <p:cNvSpPr/>
          <p:nvPr/>
        </p:nvSpPr>
        <p:spPr>
          <a:xfrm>
            <a:off x="6280190" y="1869519"/>
            <a:ext cx="3608070" cy="748427"/>
          </a:xfrm>
          <a:prstGeom prst="rect">
            <a:avLst/>
          </a:prstGeom>
          <a:noFill/>
          <a:ln/>
        </p:spPr>
        <p:txBody>
          <a:bodyPr wrap="none" lIns="0" tIns="0" rIns="0" bIns="0" rtlCol="0" anchor="t"/>
          <a:lstStyle/>
          <a:p>
            <a:pPr marL="0" indent="0" algn="ctr">
              <a:lnSpc>
                <a:spcPts val="5850"/>
              </a:lnSpc>
              <a:buNone/>
            </a:pPr>
            <a:r>
              <a:rPr lang="en-US" sz="5850" dirty="0">
                <a:solidFill>
                  <a:srgbClr val="3C3939"/>
                </a:solidFill>
                <a:latin typeface="Raleway" pitchFamily="34" charset="0"/>
                <a:ea typeface="Raleway" pitchFamily="34" charset="-122"/>
                <a:cs typeface="Raleway" pitchFamily="34" charset="-120"/>
              </a:rPr>
              <a:t>5-15%</a:t>
            </a:r>
            <a:endParaRPr lang="en-US" sz="5850" dirty="0"/>
          </a:p>
        </p:txBody>
      </p:sp>
      <p:sp>
        <p:nvSpPr>
          <p:cNvPr id="5" name="Text 2"/>
          <p:cNvSpPr/>
          <p:nvPr/>
        </p:nvSpPr>
        <p:spPr>
          <a:xfrm>
            <a:off x="6666548" y="2901315"/>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3C3939"/>
                </a:solidFill>
                <a:latin typeface="Raleway" pitchFamily="34" charset="0"/>
                <a:ea typeface="Raleway" pitchFamily="34" charset="-122"/>
                <a:cs typeface="Raleway" pitchFamily="34" charset="-120"/>
              </a:rPr>
              <a:t>Volume Discounts</a:t>
            </a:r>
            <a:endParaRPr lang="en-US" sz="2200" dirty="0"/>
          </a:p>
        </p:txBody>
      </p:sp>
      <p:sp>
        <p:nvSpPr>
          <p:cNvPr id="6" name="Text 3"/>
          <p:cNvSpPr/>
          <p:nvPr/>
        </p:nvSpPr>
        <p:spPr>
          <a:xfrm>
            <a:off x="6280190" y="3391733"/>
            <a:ext cx="3608070" cy="725805"/>
          </a:xfrm>
          <a:prstGeom prst="rect">
            <a:avLst/>
          </a:prstGeom>
          <a:noFill/>
          <a:ln/>
        </p:spPr>
        <p:txBody>
          <a:bodyPr wrap="square" lIns="0" tIns="0" rIns="0" bIns="0" rtlCol="0" anchor="t"/>
          <a:lstStyle/>
          <a:p>
            <a:pPr marL="0" indent="0" algn="ctr">
              <a:lnSpc>
                <a:spcPts val="2850"/>
              </a:lnSpc>
              <a:buNone/>
            </a:pPr>
            <a:r>
              <a:rPr lang="en-US" sz="1750" dirty="0">
                <a:solidFill>
                  <a:srgbClr val="3C3939"/>
                </a:solidFill>
                <a:latin typeface="Roboto" pitchFamily="34" charset="0"/>
                <a:ea typeface="Roboto" pitchFamily="34" charset="-122"/>
                <a:cs typeface="Roboto" pitchFamily="34" charset="-120"/>
              </a:rPr>
              <a:t>Negotiate tiered pricing structures to unlock savings</a:t>
            </a:r>
            <a:endParaRPr lang="en-US" sz="1750" dirty="0"/>
          </a:p>
        </p:txBody>
      </p:sp>
      <p:sp>
        <p:nvSpPr>
          <p:cNvPr id="7" name="Text 4"/>
          <p:cNvSpPr/>
          <p:nvPr/>
        </p:nvSpPr>
        <p:spPr>
          <a:xfrm>
            <a:off x="10228421" y="1869519"/>
            <a:ext cx="3608189" cy="748427"/>
          </a:xfrm>
          <a:prstGeom prst="rect">
            <a:avLst/>
          </a:prstGeom>
          <a:noFill/>
          <a:ln/>
        </p:spPr>
        <p:txBody>
          <a:bodyPr wrap="none" lIns="0" tIns="0" rIns="0" bIns="0" rtlCol="0" anchor="t"/>
          <a:lstStyle/>
          <a:p>
            <a:pPr marL="0" indent="0" algn="ctr">
              <a:lnSpc>
                <a:spcPts val="5850"/>
              </a:lnSpc>
              <a:buNone/>
            </a:pPr>
            <a:r>
              <a:rPr lang="en-US" sz="5850" dirty="0">
                <a:solidFill>
                  <a:srgbClr val="3C3939"/>
                </a:solidFill>
                <a:latin typeface="Raleway" pitchFamily="34" charset="0"/>
                <a:ea typeface="Raleway" pitchFamily="34" charset="-122"/>
                <a:cs typeface="Raleway" pitchFamily="34" charset="-120"/>
              </a:rPr>
              <a:t>10-20%</a:t>
            </a:r>
            <a:endParaRPr lang="en-US" sz="5850" dirty="0"/>
          </a:p>
        </p:txBody>
      </p:sp>
      <p:sp>
        <p:nvSpPr>
          <p:cNvPr id="8" name="Text 5"/>
          <p:cNvSpPr/>
          <p:nvPr/>
        </p:nvSpPr>
        <p:spPr>
          <a:xfrm>
            <a:off x="10614898" y="2901315"/>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3C3939"/>
                </a:solidFill>
                <a:latin typeface="Raleway" pitchFamily="34" charset="0"/>
                <a:ea typeface="Raleway" pitchFamily="34" charset="-122"/>
                <a:cs typeface="Raleway" pitchFamily="34" charset="-120"/>
              </a:rPr>
              <a:t>Service Optimization</a:t>
            </a:r>
            <a:endParaRPr lang="en-US" sz="2200" dirty="0"/>
          </a:p>
        </p:txBody>
      </p:sp>
      <p:sp>
        <p:nvSpPr>
          <p:cNvPr id="9" name="Text 6"/>
          <p:cNvSpPr/>
          <p:nvPr/>
        </p:nvSpPr>
        <p:spPr>
          <a:xfrm>
            <a:off x="10228421" y="3391733"/>
            <a:ext cx="3608189" cy="725805"/>
          </a:xfrm>
          <a:prstGeom prst="rect">
            <a:avLst/>
          </a:prstGeom>
          <a:noFill/>
          <a:ln/>
        </p:spPr>
        <p:txBody>
          <a:bodyPr wrap="square" lIns="0" tIns="0" rIns="0" bIns="0" rtlCol="0" anchor="t"/>
          <a:lstStyle/>
          <a:p>
            <a:pPr marL="0" indent="0" algn="ctr">
              <a:lnSpc>
                <a:spcPts val="2850"/>
              </a:lnSpc>
              <a:buNone/>
            </a:pPr>
            <a:r>
              <a:rPr lang="en-US" sz="1750" dirty="0">
                <a:solidFill>
                  <a:srgbClr val="3C3939"/>
                </a:solidFill>
                <a:latin typeface="Roboto" pitchFamily="34" charset="0"/>
                <a:ea typeface="Roboto" pitchFamily="34" charset="-122"/>
                <a:cs typeface="Roboto" pitchFamily="34" charset="-120"/>
              </a:rPr>
              <a:t>Streamline cleaning schedules to achieve cost reductions</a:t>
            </a:r>
            <a:endParaRPr lang="en-US" sz="1750" dirty="0"/>
          </a:p>
        </p:txBody>
      </p:sp>
      <p:sp>
        <p:nvSpPr>
          <p:cNvPr id="10" name="Text 7"/>
          <p:cNvSpPr/>
          <p:nvPr/>
        </p:nvSpPr>
        <p:spPr>
          <a:xfrm>
            <a:off x="6280190" y="4911328"/>
            <a:ext cx="3608070" cy="748427"/>
          </a:xfrm>
          <a:prstGeom prst="rect">
            <a:avLst/>
          </a:prstGeom>
          <a:noFill/>
          <a:ln/>
        </p:spPr>
        <p:txBody>
          <a:bodyPr wrap="none" lIns="0" tIns="0" rIns="0" bIns="0" rtlCol="0" anchor="t"/>
          <a:lstStyle/>
          <a:p>
            <a:pPr marL="0" indent="0" algn="ctr">
              <a:lnSpc>
                <a:spcPts val="5850"/>
              </a:lnSpc>
              <a:buNone/>
            </a:pPr>
            <a:r>
              <a:rPr lang="en-US" sz="5850" dirty="0">
                <a:solidFill>
                  <a:srgbClr val="3C3939"/>
                </a:solidFill>
                <a:latin typeface="Raleway" pitchFamily="34" charset="0"/>
                <a:ea typeface="Raleway" pitchFamily="34" charset="-122"/>
                <a:cs typeface="Raleway" pitchFamily="34" charset="-120"/>
              </a:rPr>
              <a:t>10-15%</a:t>
            </a:r>
            <a:endParaRPr lang="en-US" sz="5850" dirty="0"/>
          </a:p>
        </p:txBody>
      </p:sp>
      <p:sp>
        <p:nvSpPr>
          <p:cNvPr id="11" name="Text 8"/>
          <p:cNvSpPr/>
          <p:nvPr/>
        </p:nvSpPr>
        <p:spPr>
          <a:xfrm>
            <a:off x="6666548" y="5943124"/>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3C3939"/>
                </a:solidFill>
                <a:latin typeface="Raleway" pitchFamily="34" charset="0"/>
                <a:ea typeface="Raleway" pitchFamily="34" charset="-122"/>
                <a:cs typeface="Raleway" pitchFamily="34" charset="-120"/>
              </a:rPr>
              <a:t>Automation</a:t>
            </a:r>
            <a:endParaRPr lang="en-US" sz="2200" dirty="0"/>
          </a:p>
        </p:txBody>
      </p:sp>
      <p:sp>
        <p:nvSpPr>
          <p:cNvPr id="12" name="Text 9"/>
          <p:cNvSpPr/>
          <p:nvPr/>
        </p:nvSpPr>
        <p:spPr>
          <a:xfrm>
            <a:off x="6280190" y="6433542"/>
            <a:ext cx="3608070" cy="1088708"/>
          </a:xfrm>
          <a:prstGeom prst="rect">
            <a:avLst/>
          </a:prstGeom>
          <a:noFill/>
          <a:ln/>
        </p:spPr>
        <p:txBody>
          <a:bodyPr wrap="square" lIns="0" tIns="0" rIns="0" bIns="0" rtlCol="0" anchor="t"/>
          <a:lstStyle/>
          <a:p>
            <a:pPr marL="0" indent="0" algn="ctr">
              <a:lnSpc>
                <a:spcPts val="2850"/>
              </a:lnSpc>
              <a:buNone/>
            </a:pPr>
            <a:r>
              <a:rPr lang="en-US" sz="1750" dirty="0">
                <a:solidFill>
                  <a:srgbClr val="3C3939"/>
                </a:solidFill>
                <a:latin typeface="Roboto" pitchFamily="34" charset="0"/>
                <a:ea typeface="Roboto" pitchFamily="34" charset="-122"/>
                <a:cs typeface="Roboto" pitchFamily="34" charset="-120"/>
              </a:rPr>
              <a:t>Implement cleaning robots and advanced tools to save on labor costs</a:t>
            </a:r>
            <a:endParaRPr lang="en-US" sz="1750" dirty="0"/>
          </a:p>
        </p:txBody>
      </p:sp>
      <p:sp>
        <p:nvSpPr>
          <p:cNvPr id="13" name="Text 10"/>
          <p:cNvSpPr/>
          <p:nvPr/>
        </p:nvSpPr>
        <p:spPr>
          <a:xfrm>
            <a:off x="10228421" y="4911328"/>
            <a:ext cx="3608189" cy="748427"/>
          </a:xfrm>
          <a:prstGeom prst="rect">
            <a:avLst/>
          </a:prstGeom>
          <a:noFill/>
          <a:ln/>
        </p:spPr>
        <p:txBody>
          <a:bodyPr wrap="none" lIns="0" tIns="0" rIns="0" bIns="0" rtlCol="0" anchor="t"/>
          <a:lstStyle/>
          <a:p>
            <a:pPr marL="0" indent="0" algn="ctr">
              <a:lnSpc>
                <a:spcPts val="5850"/>
              </a:lnSpc>
              <a:buNone/>
            </a:pPr>
            <a:r>
              <a:rPr lang="en-US" sz="5850" dirty="0">
                <a:solidFill>
                  <a:srgbClr val="3C3939"/>
                </a:solidFill>
                <a:latin typeface="Raleway" pitchFamily="34" charset="0"/>
                <a:ea typeface="Raleway" pitchFamily="34" charset="-122"/>
                <a:cs typeface="Raleway" pitchFamily="34" charset="-120"/>
              </a:rPr>
              <a:t>3-5%</a:t>
            </a:r>
            <a:endParaRPr lang="en-US" sz="5850" dirty="0"/>
          </a:p>
        </p:txBody>
      </p:sp>
      <p:sp>
        <p:nvSpPr>
          <p:cNvPr id="14" name="Text 11"/>
          <p:cNvSpPr/>
          <p:nvPr/>
        </p:nvSpPr>
        <p:spPr>
          <a:xfrm>
            <a:off x="10614898" y="5943124"/>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3C3939"/>
                </a:solidFill>
                <a:latin typeface="Raleway" pitchFamily="34" charset="0"/>
                <a:ea typeface="Raleway" pitchFamily="34" charset="-122"/>
                <a:cs typeface="Raleway" pitchFamily="34" charset="-120"/>
              </a:rPr>
              <a:t>Multi-Year Contracts</a:t>
            </a:r>
            <a:endParaRPr lang="en-US" sz="2200" dirty="0"/>
          </a:p>
        </p:txBody>
      </p:sp>
      <p:sp>
        <p:nvSpPr>
          <p:cNvPr id="15" name="Text 12"/>
          <p:cNvSpPr/>
          <p:nvPr/>
        </p:nvSpPr>
        <p:spPr>
          <a:xfrm>
            <a:off x="10228421" y="6433542"/>
            <a:ext cx="3608189" cy="1088708"/>
          </a:xfrm>
          <a:prstGeom prst="rect">
            <a:avLst/>
          </a:prstGeom>
          <a:noFill/>
          <a:ln/>
        </p:spPr>
        <p:txBody>
          <a:bodyPr wrap="square" lIns="0" tIns="0" rIns="0" bIns="0" rtlCol="0" anchor="t"/>
          <a:lstStyle/>
          <a:p>
            <a:pPr marL="0" indent="0" algn="ctr">
              <a:lnSpc>
                <a:spcPts val="2850"/>
              </a:lnSpc>
              <a:buNone/>
            </a:pPr>
            <a:r>
              <a:rPr lang="en-US" sz="1750" dirty="0">
                <a:solidFill>
                  <a:srgbClr val="3C3939"/>
                </a:solidFill>
                <a:latin typeface="Roboto" pitchFamily="34" charset="0"/>
                <a:ea typeface="Roboto" pitchFamily="34" charset="-122"/>
                <a:cs typeface="Roboto" pitchFamily="34" charset="-120"/>
              </a:rPr>
              <a:t>Establish long-term MSAs to mitigate inflation risks and secure consistent annual savings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05683" y="1199436"/>
            <a:ext cx="5040511" cy="630079"/>
          </a:xfrm>
          <a:prstGeom prst="rect">
            <a:avLst/>
          </a:prstGeom>
          <a:noFill/>
          <a:ln/>
        </p:spPr>
        <p:txBody>
          <a:bodyPr wrap="none" lIns="0" tIns="0" rIns="0" bIns="0" rtlCol="0" anchor="t"/>
          <a:lstStyle/>
          <a:p>
            <a:pPr marL="0" indent="0">
              <a:lnSpc>
                <a:spcPts val="4950"/>
              </a:lnSpc>
              <a:buNone/>
            </a:pPr>
            <a:r>
              <a:rPr lang="en-US" sz="3950" dirty="0">
                <a:solidFill>
                  <a:srgbClr val="1B1B27"/>
                </a:solidFill>
                <a:latin typeface="Raleway" pitchFamily="34" charset="0"/>
                <a:ea typeface="Raleway" pitchFamily="34" charset="-122"/>
                <a:cs typeface="Raleway" pitchFamily="34" charset="-120"/>
              </a:rPr>
              <a:t>Projected Outcomes</a:t>
            </a:r>
            <a:endParaRPr lang="en-US" sz="3950" dirty="0"/>
          </a:p>
        </p:txBody>
      </p:sp>
      <p:sp>
        <p:nvSpPr>
          <p:cNvPr id="5" name="Text 2"/>
          <p:cNvSpPr/>
          <p:nvPr/>
        </p:nvSpPr>
        <p:spPr>
          <a:xfrm>
            <a:off x="5029795" y="2434233"/>
            <a:ext cx="2520196" cy="315039"/>
          </a:xfrm>
          <a:prstGeom prst="rect">
            <a:avLst/>
          </a:prstGeom>
          <a:noFill/>
          <a:ln/>
        </p:spPr>
        <p:txBody>
          <a:bodyPr wrap="none" lIns="0" tIns="0" rIns="0" bIns="0" rtlCol="0" anchor="t"/>
          <a:lstStyle/>
          <a:p>
            <a:pPr marL="0" indent="0" algn="l">
              <a:lnSpc>
                <a:spcPts val="2450"/>
              </a:lnSpc>
              <a:buNone/>
            </a:pPr>
            <a:r>
              <a:rPr lang="en-US" sz="1950" b="1" dirty="0">
                <a:solidFill>
                  <a:srgbClr val="3C3939"/>
                </a:solidFill>
                <a:latin typeface="Raleway" pitchFamily="34" charset="0"/>
                <a:ea typeface="Raleway" pitchFamily="34" charset="-122"/>
                <a:cs typeface="Raleway" pitchFamily="34" charset="-120"/>
              </a:rPr>
              <a:t>Compliance Ensured</a:t>
            </a:r>
            <a:endParaRPr lang="en-US" sz="1950" b="1" dirty="0"/>
          </a:p>
        </p:txBody>
      </p:sp>
      <p:sp>
        <p:nvSpPr>
          <p:cNvPr id="6" name="Text 3"/>
          <p:cNvSpPr/>
          <p:nvPr/>
        </p:nvSpPr>
        <p:spPr>
          <a:xfrm>
            <a:off x="5029795" y="2870240"/>
            <a:ext cx="5524738" cy="322421"/>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Mitigate financial and operational risks by adhering to policies</a:t>
            </a:r>
            <a:endParaRPr lang="en-US" sz="1550" dirty="0"/>
          </a:p>
        </p:txBody>
      </p:sp>
      <p:sp>
        <p:nvSpPr>
          <p:cNvPr id="7" name="Shape 4"/>
          <p:cNvSpPr/>
          <p:nvPr/>
        </p:nvSpPr>
        <p:spPr>
          <a:xfrm>
            <a:off x="5029795" y="3364470"/>
            <a:ext cx="8844558" cy="56791"/>
          </a:xfrm>
          <a:prstGeom prst="roundRect">
            <a:avLst>
              <a:gd name="adj" fmla="val 740878"/>
            </a:avLst>
          </a:prstGeom>
          <a:solidFill>
            <a:srgbClr val="C7C7D0"/>
          </a:solidFill>
          <a:ln/>
        </p:spPr>
        <p:txBody>
          <a:bodyPr/>
          <a:lstStyle/>
          <a:p>
            <a:endParaRPr lang="en-US"/>
          </a:p>
        </p:txBody>
      </p:sp>
      <p:sp>
        <p:nvSpPr>
          <p:cNvPr id="10" name="Text 6"/>
          <p:cNvSpPr/>
          <p:nvPr/>
        </p:nvSpPr>
        <p:spPr>
          <a:xfrm>
            <a:off x="5847755" y="3646170"/>
            <a:ext cx="2520196" cy="315039"/>
          </a:xfrm>
          <a:prstGeom prst="rect">
            <a:avLst/>
          </a:prstGeom>
          <a:noFill/>
          <a:ln/>
        </p:spPr>
        <p:txBody>
          <a:bodyPr wrap="none" lIns="0" tIns="0" rIns="0" bIns="0" rtlCol="0" anchor="t"/>
          <a:lstStyle/>
          <a:p>
            <a:pPr marL="0" indent="0" algn="l">
              <a:lnSpc>
                <a:spcPts val="2450"/>
              </a:lnSpc>
              <a:buNone/>
            </a:pPr>
            <a:r>
              <a:rPr lang="en-US" sz="1950" b="1" dirty="0">
                <a:solidFill>
                  <a:srgbClr val="3C3939"/>
                </a:solidFill>
                <a:latin typeface="Raleway" pitchFamily="34" charset="0"/>
                <a:ea typeface="Raleway" pitchFamily="34" charset="-122"/>
                <a:cs typeface="Raleway" pitchFamily="34" charset="-120"/>
              </a:rPr>
              <a:t>Stronger Partnerships</a:t>
            </a:r>
            <a:endParaRPr lang="en-US" sz="1950" b="1" dirty="0"/>
          </a:p>
        </p:txBody>
      </p:sp>
      <p:sp>
        <p:nvSpPr>
          <p:cNvPr id="11" name="Text 7"/>
          <p:cNvSpPr/>
          <p:nvPr/>
        </p:nvSpPr>
        <p:spPr>
          <a:xfrm>
            <a:off x="5847755" y="4082177"/>
            <a:ext cx="5762625" cy="322421"/>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Reinforce Supplier 1001's role as a long-term and diverse partner</a:t>
            </a:r>
            <a:endParaRPr lang="en-US" sz="1550" dirty="0"/>
          </a:p>
        </p:txBody>
      </p:sp>
      <p:sp>
        <p:nvSpPr>
          <p:cNvPr id="12" name="Shape 8"/>
          <p:cNvSpPr/>
          <p:nvPr/>
        </p:nvSpPr>
        <p:spPr>
          <a:xfrm>
            <a:off x="5029795" y="4587479"/>
            <a:ext cx="8844558" cy="45719"/>
          </a:xfrm>
          <a:prstGeom prst="roundRect">
            <a:avLst>
              <a:gd name="adj" fmla="val 740878"/>
            </a:avLst>
          </a:prstGeom>
          <a:solidFill>
            <a:srgbClr val="C7C7D0"/>
          </a:solidFill>
          <a:ln/>
        </p:spPr>
        <p:txBody>
          <a:bodyPr/>
          <a:lstStyle/>
          <a:p>
            <a:endParaRPr lang="en-US"/>
          </a:p>
        </p:txBody>
      </p:sp>
      <p:sp>
        <p:nvSpPr>
          <p:cNvPr id="15" name="Text 10"/>
          <p:cNvSpPr/>
          <p:nvPr/>
        </p:nvSpPr>
        <p:spPr>
          <a:xfrm>
            <a:off x="6665714" y="4858107"/>
            <a:ext cx="4009311" cy="315039"/>
          </a:xfrm>
          <a:prstGeom prst="rect">
            <a:avLst/>
          </a:prstGeom>
          <a:noFill/>
          <a:ln/>
        </p:spPr>
        <p:txBody>
          <a:bodyPr wrap="none" lIns="0" tIns="0" rIns="0" bIns="0" rtlCol="0" anchor="t"/>
          <a:lstStyle/>
          <a:p>
            <a:pPr marL="0" indent="0" algn="l">
              <a:lnSpc>
                <a:spcPts val="2450"/>
              </a:lnSpc>
              <a:buNone/>
            </a:pPr>
            <a:r>
              <a:rPr lang="en-US" sz="1950" b="1" dirty="0">
                <a:solidFill>
                  <a:srgbClr val="3C3939"/>
                </a:solidFill>
                <a:latin typeface="Raleway" pitchFamily="34" charset="0"/>
                <a:ea typeface="Raleway" pitchFamily="34" charset="-122"/>
                <a:cs typeface="Raleway" pitchFamily="34" charset="-120"/>
              </a:rPr>
              <a:t>Operational Efficiency and Savings</a:t>
            </a:r>
            <a:endParaRPr lang="en-US" sz="1950" b="1" dirty="0"/>
          </a:p>
        </p:txBody>
      </p:sp>
      <p:sp>
        <p:nvSpPr>
          <p:cNvPr id="16" name="Text 11"/>
          <p:cNvSpPr/>
          <p:nvPr/>
        </p:nvSpPr>
        <p:spPr>
          <a:xfrm>
            <a:off x="6665714" y="5294114"/>
            <a:ext cx="4009311" cy="322421"/>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Optimize processes and resource utilization</a:t>
            </a:r>
            <a:endParaRPr lang="en-US" sz="1550" dirty="0"/>
          </a:p>
        </p:txBody>
      </p:sp>
      <p:sp>
        <p:nvSpPr>
          <p:cNvPr id="17" name="Shape 12"/>
          <p:cNvSpPr/>
          <p:nvPr/>
        </p:nvSpPr>
        <p:spPr>
          <a:xfrm flipV="1">
            <a:off x="5029795" y="5845134"/>
            <a:ext cx="8844558" cy="45719"/>
          </a:xfrm>
          <a:prstGeom prst="roundRect">
            <a:avLst>
              <a:gd name="adj" fmla="val 740878"/>
            </a:avLst>
          </a:prstGeom>
          <a:solidFill>
            <a:srgbClr val="C7C7D0"/>
          </a:solidFill>
          <a:ln/>
        </p:spPr>
        <p:txBody>
          <a:bodyPr/>
          <a:lstStyle/>
          <a:p>
            <a:endParaRPr lang="en-US"/>
          </a:p>
        </p:txBody>
      </p:sp>
      <p:sp>
        <p:nvSpPr>
          <p:cNvPr id="20" name="Text 14"/>
          <p:cNvSpPr/>
          <p:nvPr/>
        </p:nvSpPr>
        <p:spPr>
          <a:xfrm>
            <a:off x="7483554" y="6070044"/>
            <a:ext cx="2520196" cy="315039"/>
          </a:xfrm>
          <a:prstGeom prst="rect">
            <a:avLst/>
          </a:prstGeom>
          <a:noFill/>
          <a:ln/>
        </p:spPr>
        <p:txBody>
          <a:bodyPr wrap="none" lIns="0" tIns="0" rIns="0" bIns="0" rtlCol="0" anchor="t"/>
          <a:lstStyle/>
          <a:p>
            <a:pPr marL="0" indent="0" algn="l">
              <a:lnSpc>
                <a:spcPts val="2450"/>
              </a:lnSpc>
              <a:buNone/>
            </a:pPr>
            <a:r>
              <a:rPr lang="en-US" sz="1950" b="1" dirty="0">
                <a:solidFill>
                  <a:srgbClr val="3C3939"/>
                </a:solidFill>
                <a:latin typeface="Raleway" pitchFamily="34" charset="0"/>
                <a:ea typeface="Raleway" pitchFamily="34" charset="-122"/>
                <a:cs typeface="Raleway" pitchFamily="34" charset="-120"/>
              </a:rPr>
              <a:t>Alignment with Goals</a:t>
            </a:r>
            <a:endParaRPr lang="en-US" sz="1950" b="1" dirty="0"/>
          </a:p>
        </p:txBody>
      </p:sp>
      <p:sp>
        <p:nvSpPr>
          <p:cNvPr id="21" name="Text 15"/>
          <p:cNvSpPr/>
          <p:nvPr/>
        </p:nvSpPr>
        <p:spPr>
          <a:xfrm>
            <a:off x="7483554" y="6506051"/>
            <a:ext cx="5985272" cy="322421"/>
          </a:xfrm>
          <a:prstGeom prst="rect">
            <a:avLst/>
          </a:prstGeom>
          <a:noFill/>
          <a:ln/>
        </p:spPr>
        <p:txBody>
          <a:bodyPr wrap="none" lIns="0" tIns="0" rIns="0" bIns="0" rtlCol="0" anchor="t"/>
          <a:lstStyle/>
          <a:p>
            <a:pPr marL="0" indent="0" algn="l">
              <a:lnSpc>
                <a:spcPts val="2500"/>
              </a:lnSpc>
              <a:buNone/>
            </a:pPr>
            <a:r>
              <a:rPr lang="en-US" sz="1550" dirty="0">
                <a:solidFill>
                  <a:srgbClr val="3C3939"/>
                </a:solidFill>
                <a:latin typeface="Roboto" pitchFamily="34" charset="0"/>
                <a:ea typeface="Roboto" pitchFamily="34" charset="-122"/>
                <a:cs typeface="Roboto" pitchFamily="34" charset="-120"/>
              </a:rPr>
              <a:t>Advance corporate diversity, inclusion, and sustainability objectives</a:t>
            </a:r>
            <a:endParaRPr lang="en-US" sz="1550" dirty="0"/>
          </a:p>
        </p:txBody>
      </p:sp>
      <p:pic>
        <p:nvPicPr>
          <p:cNvPr id="23" name="Picture 22">
            <a:extLst>
              <a:ext uri="{FF2B5EF4-FFF2-40B4-BE49-F238E27FC236}">
                <a16:creationId xmlns:a16="http://schemas.microsoft.com/office/drawing/2014/main" id="{9E5E9EA1-941B-1B67-C591-9973B80CAE00}"/>
              </a:ext>
            </a:extLst>
          </p:cNvPr>
          <p:cNvPicPr>
            <a:picLocks noChangeAspect="1"/>
          </p:cNvPicPr>
          <p:nvPr/>
        </p:nvPicPr>
        <p:blipFill>
          <a:blip r:embed="rId3"/>
          <a:stretch>
            <a:fillRect/>
          </a:stretch>
        </p:blipFill>
        <p:spPr>
          <a:xfrm>
            <a:off x="3601284" y="6035900"/>
            <a:ext cx="952500" cy="952500"/>
          </a:xfrm>
          <a:prstGeom prst="rect">
            <a:avLst/>
          </a:prstGeom>
        </p:spPr>
      </p:pic>
      <p:pic>
        <p:nvPicPr>
          <p:cNvPr id="25" name="Picture 24">
            <a:extLst>
              <a:ext uri="{FF2B5EF4-FFF2-40B4-BE49-F238E27FC236}">
                <a16:creationId xmlns:a16="http://schemas.microsoft.com/office/drawing/2014/main" id="{6E80A8D4-EAC6-B6EE-845C-6055C9E0EF89}"/>
              </a:ext>
            </a:extLst>
          </p:cNvPr>
          <p:cNvPicPr>
            <a:picLocks noChangeAspect="1"/>
          </p:cNvPicPr>
          <p:nvPr/>
        </p:nvPicPr>
        <p:blipFill>
          <a:blip r:embed="rId4"/>
          <a:stretch>
            <a:fillRect/>
          </a:stretch>
        </p:blipFill>
        <p:spPr>
          <a:xfrm>
            <a:off x="3529095" y="3494722"/>
            <a:ext cx="1070208" cy="1150144"/>
          </a:xfrm>
          <a:prstGeom prst="rect">
            <a:avLst/>
          </a:prstGeom>
        </p:spPr>
      </p:pic>
      <p:pic>
        <p:nvPicPr>
          <p:cNvPr id="27" name="Picture 26">
            <a:extLst>
              <a:ext uri="{FF2B5EF4-FFF2-40B4-BE49-F238E27FC236}">
                <a16:creationId xmlns:a16="http://schemas.microsoft.com/office/drawing/2014/main" id="{279CB38F-44AC-6B3B-83AC-B98B4E6AE5B8}"/>
              </a:ext>
            </a:extLst>
          </p:cNvPr>
          <p:cNvPicPr>
            <a:picLocks noChangeAspect="1"/>
          </p:cNvPicPr>
          <p:nvPr/>
        </p:nvPicPr>
        <p:blipFill>
          <a:blip r:embed="rId5"/>
          <a:stretch>
            <a:fillRect/>
          </a:stretch>
        </p:blipFill>
        <p:spPr>
          <a:xfrm>
            <a:off x="3466743" y="2290524"/>
            <a:ext cx="952500" cy="952500"/>
          </a:xfrm>
          <a:prstGeom prst="rect">
            <a:avLst/>
          </a:prstGeom>
        </p:spPr>
      </p:pic>
      <p:pic>
        <p:nvPicPr>
          <p:cNvPr id="29" name="Picture 28">
            <a:extLst>
              <a:ext uri="{FF2B5EF4-FFF2-40B4-BE49-F238E27FC236}">
                <a16:creationId xmlns:a16="http://schemas.microsoft.com/office/drawing/2014/main" id="{F10043C1-D7D6-BC0C-544C-FCA97C3FE941}"/>
              </a:ext>
            </a:extLst>
          </p:cNvPr>
          <p:cNvPicPr>
            <a:picLocks noChangeAspect="1"/>
          </p:cNvPicPr>
          <p:nvPr/>
        </p:nvPicPr>
        <p:blipFill>
          <a:blip r:embed="rId6"/>
          <a:stretch>
            <a:fillRect/>
          </a:stretch>
        </p:blipFill>
        <p:spPr>
          <a:xfrm>
            <a:off x="3502240" y="4881205"/>
            <a:ext cx="952500" cy="952500"/>
          </a:xfrm>
          <a:prstGeom prst="rect">
            <a:avLst/>
          </a:prstGeom>
        </p:spPr>
      </p:pic>
      <p:sp>
        <p:nvSpPr>
          <p:cNvPr id="31" name="TextBox 30">
            <a:extLst>
              <a:ext uri="{FF2B5EF4-FFF2-40B4-BE49-F238E27FC236}">
                <a16:creationId xmlns:a16="http://schemas.microsoft.com/office/drawing/2014/main" id="{93C49E88-22A2-2DCC-2DFF-AE4FC5CBC1FF}"/>
              </a:ext>
            </a:extLst>
          </p:cNvPr>
          <p:cNvSpPr txBox="1"/>
          <p:nvPr/>
        </p:nvSpPr>
        <p:spPr>
          <a:xfrm>
            <a:off x="2404152" y="7397975"/>
            <a:ext cx="10551560" cy="369332"/>
          </a:xfrm>
          <a:prstGeom prst="rect">
            <a:avLst/>
          </a:prstGeom>
          <a:noFill/>
        </p:spPr>
        <p:txBody>
          <a:bodyPr wrap="square">
            <a:spAutoFit/>
          </a:bodyPr>
          <a:lstStyle/>
          <a:p>
            <a:r>
              <a:rPr lang="en-US" sz="1550" dirty="0">
                <a:solidFill>
                  <a:srgbClr val="3C3939"/>
                </a:solidFill>
                <a:latin typeface="Roboto" pitchFamily="34" charset="0"/>
                <a:ea typeface="Roboto" pitchFamily="34" charset="-122"/>
                <a:cs typeface="Roboto" pitchFamily="34" charset="-120"/>
              </a:rPr>
              <a:t>These outcomes align Supplier 1001 with corporate strategies for compliance, efficiency, and growth</a:t>
            </a:r>
            <a:r>
              <a:rPr lang="en-US" dirty="0"/>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87312" y="35098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Leveraging Power BI</a:t>
            </a:r>
            <a:endParaRPr lang="en-US" sz="4450" dirty="0"/>
          </a:p>
        </p:txBody>
      </p:sp>
      <p:sp>
        <p:nvSpPr>
          <p:cNvPr id="3" name="Text 1"/>
          <p:cNvSpPr/>
          <p:nvPr/>
        </p:nvSpPr>
        <p:spPr>
          <a:xfrm>
            <a:off x="793790" y="5688314"/>
            <a:ext cx="2991326" cy="354330"/>
          </a:xfrm>
          <a:prstGeom prst="rect">
            <a:avLst/>
          </a:prstGeom>
          <a:noFill/>
          <a:ln/>
        </p:spPr>
        <p:txBody>
          <a:bodyPr wrap="none" lIns="0" tIns="0" rIns="0" bIns="0" rtlCol="0" anchor="t"/>
          <a:lstStyle/>
          <a:p>
            <a:pPr marL="0" indent="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Real-time Monitoring</a:t>
            </a:r>
            <a:endParaRPr lang="en-US" sz="2200" dirty="0"/>
          </a:p>
        </p:txBody>
      </p:sp>
      <p:sp>
        <p:nvSpPr>
          <p:cNvPr id="4" name="Text 2"/>
          <p:cNvSpPr/>
          <p:nvPr/>
        </p:nvSpPr>
        <p:spPr>
          <a:xfrm>
            <a:off x="793790" y="6387446"/>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Ensures compliance with spend thresholds.</a:t>
            </a:r>
            <a:endParaRPr lang="en-US" sz="1750" dirty="0"/>
          </a:p>
        </p:txBody>
      </p:sp>
      <p:sp>
        <p:nvSpPr>
          <p:cNvPr id="5" name="Text 3"/>
          <p:cNvSpPr/>
          <p:nvPr/>
        </p:nvSpPr>
        <p:spPr>
          <a:xfrm>
            <a:off x="5067457" y="568375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Trend Analysis</a:t>
            </a:r>
            <a:endParaRPr lang="en-US" sz="2200" dirty="0"/>
          </a:p>
        </p:txBody>
      </p:sp>
      <p:sp>
        <p:nvSpPr>
          <p:cNvPr id="6" name="Text 4"/>
          <p:cNvSpPr/>
          <p:nvPr/>
        </p:nvSpPr>
        <p:spPr>
          <a:xfrm>
            <a:off x="5067457" y="6384814"/>
            <a:ext cx="3978116" cy="362903"/>
          </a:xfrm>
          <a:prstGeom prst="rect">
            <a:avLst/>
          </a:prstGeom>
          <a:noFill/>
          <a:ln/>
        </p:spPr>
        <p:txBody>
          <a:bodyPr wrap="non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Informs long-term strategic decisions.</a:t>
            </a:r>
            <a:endParaRPr lang="en-US" sz="1750" dirty="0"/>
          </a:p>
        </p:txBody>
      </p:sp>
      <p:sp>
        <p:nvSpPr>
          <p:cNvPr id="7" name="Text 5"/>
          <p:cNvSpPr/>
          <p:nvPr/>
        </p:nvSpPr>
        <p:spPr>
          <a:xfrm>
            <a:off x="9872067" y="5630803"/>
            <a:ext cx="3110270" cy="354330"/>
          </a:xfrm>
          <a:prstGeom prst="rect">
            <a:avLst/>
          </a:prstGeom>
          <a:noFill/>
          <a:ln/>
        </p:spPr>
        <p:txBody>
          <a:bodyPr wrap="none" lIns="0" tIns="0" rIns="0" bIns="0" rtlCol="0" anchor="t"/>
          <a:lstStyle/>
          <a:p>
            <a:pPr marL="0" indent="0">
              <a:lnSpc>
                <a:spcPts val="2750"/>
              </a:lnSpc>
              <a:buNone/>
            </a:pPr>
            <a:r>
              <a:rPr lang="en-US" sz="2200" dirty="0">
                <a:solidFill>
                  <a:srgbClr val="201B18"/>
                </a:solidFill>
                <a:latin typeface="Platypi Medium" pitchFamily="34" charset="0"/>
                <a:ea typeface="Platypi Medium" pitchFamily="34" charset="-122"/>
                <a:cs typeface="Platypi Medium" pitchFamily="34" charset="-120"/>
              </a:rPr>
              <a:t>Customized Reporting</a:t>
            </a:r>
            <a:endParaRPr lang="en-US" sz="2200" dirty="0"/>
          </a:p>
        </p:txBody>
      </p:sp>
      <p:sp>
        <p:nvSpPr>
          <p:cNvPr id="8" name="Text 6"/>
          <p:cNvSpPr/>
          <p:nvPr/>
        </p:nvSpPr>
        <p:spPr>
          <a:xfrm>
            <a:off x="9858494" y="6384815"/>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Provides actionable insights for decision-makers.</a:t>
            </a:r>
            <a:endParaRPr lang="en-US" sz="1750" dirty="0"/>
          </a:p>
        </p:txBody>
      </p:sp>
      <p:pic>
        <p:nvPicPr>
          <p:cNvPr id="10" name="Picture 9">
            <a:extLst>
              <a:ext uri="{FF2B5EF4-FFF2-40B4-BE49-F238E27FC236}">
                <a16:creationId xmlns:a16="http://schemas.microsoft.com/office/drawing/2014/main" id="{9F13C076-1E82-4671-827D-4BF64DA38A9A}"/>
              </a:ext>
            </a:extLst>
          </p:cNvPr>
          <p:cNvPicPr>
            <a:picLocks noChangeAspect="1"/>
          </p:cNvPicPr>
          <p:nvPr/>
        </p:nvPicPr>
        <p:blipFill>
          <a:blip r:embed="rId3"/>
          <a:stretch>
            <a:fillRect/>
          </a:stretch>
        </p:blipFill>
        <p:spPr>
          <a:xfrm>
            <a:off x="587311" y="1200421"/>
            <a:ext cx="11703011" cy="427614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793790" y="164687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Conclusion</a:t>
            </a:r>
            <a:endParaRPr lang="en-US" sz="4450" dirty="0"/>
          </a:p>
        </p:txBody>
      </p:sp>
      <p:sp>
        <p:nvSpPr>
          <p:cNvPr id="4" name="Shape 1"/>
          <p:cNvSpPr/>
          <p:nvPr/>
        </p:nvSpPr>
        <p:spPr>
          <a:xfrm>
            <a:off x="793790" y="2950964"/>
            <a:ext cx="396835" cy="396835"/>
          </a:xfrm>
          <a:prstGeom prst="roundRect">
            <a:avLst>
              <a:gd name="adj" fmla="val 8574"/>
            </a:avLst>
          </a:prstGeom>
          <a:solidFill>
            <a:srgbClr val="F9F7F7"/>
          </a:solidFill>
          <a:ln/>
        </p:spPr>
        <p:txBody>
          <a:bodyPr/>
          <a:lstStyle/>
          <a:p>
            <a:endParaRPr lang="en-US"/>
          </a:p>
        </p:txBody>
      </p:sp>
      <p:sp>
        <p:nvSpPr>
          <p:cNvPr id="5" name="Text 2"/>
          <p:cNvSpPr/>
          <p:nvPr/>
        </p:nvSpPr>
        <p:spPr>
          <a:xfrm>
            <a:off x="1382898" y="2725650"/>
            <a:ext cx="1962759" cy="949642"/>
          </a:xfrm>
          <a:prstGeom prst="rect">
            <a:avLst/>
          </a:prstGeom>
          <a:noFill/>
          <a:ln/>
        </p:spPr>
        <p:txBody>
          <a:bodyPr wrap="none" lIns="0" tIns="0" rIns="0" bIns="0" rtlCol="0" anchor="t"/>
          <a:lstStyle/>
          <a:p>
            <a:pPr marL="0" indent="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Continue Partnership</a:t>
            </a:r>
          </a:p>
          <a:p>
            <a:pPr marL="0" indent="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 with Supplier 1001</a:t>
            </a:r>
            <a:endParaRPr lang="en-US" sz="2200" dirty="0"/>
          </a:p>
        </p:txBody>
      </p:sp>
      <p:sp>
        <p:nvSpPr>
          <p:cNvPr id="6" name="Text 3"/>
          <p:cNvSpPr/>
          <p:nvPr/>
        </p:nvSpPr>
        <p:spPr>
          <a:xfrm>
            <a:off x="1417439" y="3441382"/>
            <a:ext cx="3041213" cy="1088708"/>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Ensures compliance, cost savings, and strategic alignment.</a:t>
            </a:r>
            <a:endParaRPr lang="en-US" sz="1750" dirty="0"/>
          </a:p>
        </p:txBody>
      </p:sp>
      <p:sp>
        <p:nvSpPr>
          <p:cNvPr id="7" name="Shape 4"/>
          <p:cNvSpPr/>
          <p:nvPr/>
        </p:nvSpPr>
        <p:spPr>
          <a:xfrm>
            <a:off x="4685467" y="2950964"/>
            <a:ext cx="396835" cy="396835"/>
          </a:xfrm>
          <a:prstGeom prst="roundRect">
            <a:avLst>
              <a:gd name="adj" fmla="val 8574"/>
            </a:avLst>
          </a:prstGeom>
          <a:solidFill>
            <a:srgbClr val="F9F7F7"/>
          </a:solidFill>
          <a:ln/>
        </p:spPr>
        <p:txBody>
          <a:bodyPr/>
          <a:lstStyle/>
          <a:p>
            <a:endParaRPr lang="en-US"/>
          </a:p>
        </p:txBody>
      </p:sp>
      <p:sp>
        <p:nvSpPr>
          <p:cNvPr id="8" name="Text 5"/>
          <p:cNvSpPr/>
          <p:nvPr/>
        </p:nvSpPr>
        <p:spPr>
          <a:xfrm>
            <a:off x="5309116" y="2798028"/>
            <a:ext cx="3041213" cy="708660"/>
          </a:xfrm>
          <a:prstGeom prst="rect">
            <a:avLst/>
          </a:prstGeom>
          <a:noFill/>
          <a:ln/>
        </p:spPr>
        <p:txBody>
          <a:bodyPr wrap="square" lIns="0" tIns="0" rIns="0" bIns="0" rtlCol="0" anchor="t"/>
          <a:lstStyle/>
          <a:p>
            <a:pPr marL="0" indent="0">
              <a:lnSpc>
                <a:spcPts val="2750"/>
              </a:lnSpc>
              <a:buNone/>
            </a:pPr>
            <a:r>
              <a:rPr lang="en-US" sz="2200" dirty="0">
                <a:solidFill>
                  <a:srgbClr val="504C49"/>
                </a:solidFill>
                <a:latin typeface="Platypi Medium" pitchFamily="34" charset="0"/>
                <a:cs typeface="Platypi Medium" pitchFamily="34" charset="-120"/>
              </a:rPr>
              <a:t>Strategic Recommendations.</a:t>
            </a:r>
          </a:p>
        </p:txBody>
      </p:sp>
      <p:sp>
        <p:nvSpPr>
          <p:cNvPr id="9" name="Text 6"/>
          <p:cNvSpPr/>
          <p:nvPr/>
        </p:nvSpPr>
        <p:spPr>
          <a:xfrm>
            <a:off x="5309116" y="3570446"/>
            <a:ext cx="3041213" cy="1088708"/>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Mitigate risks, optimize operations, strengthen partnerships.</a:t>
            </a:r>
            <a:endParaRPr lang="en-US" sz="1750" dirty="0"/>
          </a:p>
        </p:txBody>
      </p:sp>
      <p:sp>
        <p:nvSpPr>
          <p:cNvPr id="10" name="Shape 7"/>
          <p:cNvSpPr/>
          <p:nvPr/>
        </p:nvSpPr>
        <p:spPr>
          <a:xfrm>
            <a:off x="793790" y="5366385"/>
            <a:ext cx="396835" cy="396835"/>
          </a:xfrm>
          <a:prstGeom prst="roundRect">
            <a:avLst>
              <a:gd name="adj" fmla="val 8574"/>
            </a:avLst>
          </a:prstGeom>
          <a:solidFill>
            <a:srgbClr val="F9F7F7"/>
          </a:solidFill>
          <a:ln/>
        </p:spPr>
        <p:txBody>
          <a:bodyPr/>
          <a:lstStyle/>
          <a:p>
            <a:endParaRPr lang="en-US"/>
          </a:p>
        </p:txBody>
      </p:sp>
      <p:sp>
        <p:nvSpPr>
          <p:cNvPr id="11" name="Text 8"/>
          <p:cNvSpPr/>
          <p:nvPr/>
        </p:nvSpPr>
        <p:spPr>
          <a:xfrm>
            <a:off x="1417439" y="5366385"/>
            <a:ext cx="2835235" cy="354330"/>
          </a:xfrm>
          <a:prstGeom prst="rect">
            <a:avLst/>
          </a:prstGeom>
          <a:noFill/>
          <a:ln/>
        </p:spPr>
        <p:txBody>
          <a:bodyPr wrap="none" lIns="0" tIns="0" rIns="0" bIns="0" rtlCol="0" anchor="t"/>
          <a:lstStyle/>
          <a:p>
            <a:pPr>
              <a:lnSpc>
                <a:spcPts val="2750"/>
              </a:lnSpc>
            </a:pPr>
            <a:r>
              <a:rPr lang="en-US" sz="2200" dirty="0">
                <a:solidFill>
                  <a:srgbClr val="504C49"/>
                </a:solidFill>
                <a:latin typeface="Platypi Medium" pitchFamily="34" charset="0"/>
                <a:cs typeface="Platypi Medium" pitchFamily="34" charset="-120"/>
              </a:rPr>
              <a:t>Support the implementation of a PO system and </a:t>
            </a:r>
          </a:p>
          <a:p>
            <a:pPr>
              <a:lnSpc>
                <a:spcPts val="2750"/>
              </a:lnSpc>
            </a:pPr>
            <a:r>
              <a:rPr lang="en-US" sz="2200" dirty="0">
                <a:solidFill>
                  <a:srgbClr val="504C49"/>
                </a:solidFill>
                <a:latin typeface="Platypi Medium" pitchFamily="34" charset="0"/>
                <a:cs typeface="Platypi Medium" pitchFamily="34" charset="-120"/>
              </a:rPr>
              <a:t>finalize the MSA by Q2 2025</a:t>
            </a:r>
          </a:p>
        </p:txBody>
      </p:sp>
      <p:pic>
        <p:nvPicPr>
          <p:cNvPr id="13" name="Image 0" descr="preencoded.png">
            <a:extLst>
              <a:ext uri="{FF2B5EF4-FFF2-40B4-BE49-F238E27FC236}">
                <a16:creationId xmlns:a16="http://schemas.microsoft.com/office/drawing/2014/main" id="{8DC8D97E-0806-E1EE-4CB0-E016FCE5E097}"/>
              </a:ext>
            </a:extLst>
          </p:cNvPr>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42925" y="426601"/>
            <a:ext cx="3878223" cy="484703"/>
          </a:xfrm>
          <a:prstGeom prst="rect">
            <a:avLst/>
          </a:prstGeom>
          <a:noFill/>
          <a:ln/>
        </p:spPr>
        <p:txBody>
          <a:bodyPr wrap="none" lIns="0" tIns="0" rIns="0" bIns="0" rtlCol="0" anchor="t"/>
          <a:lstStyle/>
          <a:p>
            <a:pPr marL="0" indent="0">
              <a:lnSpc>
                <a:spcPts val="3800"/>
              </a:lnSpc>
              <a:buNone/>
            </a:pPr>
            <a:r>
              <a:rPr lang="en-US" sz="3050" dirty="0">
                <a:solidFill>
                  <a:srgbClr val="201B18"/>
                </a:solidFill>
                <a:latin typeface="Platypi Medium" pitchFamily="34" charset="0"/>
                <a:ea typeface="Platypi Medium" pitchFamily="34" charset="-122"/>
                <a:cs typeface="Platypi Medium" pitchFamily="34" charset="-120"/>
              </a:rPr>
              <a:t>Agenda </a:t>
            </a:r>
            <a:endParaRPr lang="en-US" sz="3050" dirty="0"/>
          </a:p>
        </p:txBody>
      </p:sp>
      <p:sp>
        <p:nvSpPr>
          <p:cNvPr id="3" name="Shape 1"/>
          <p:cNvSpPr/>
          <p:nvPr/>
        </p:nvSpPr>
        <p:spPr>
          <a:xfrm>
            <a:off x="764143" y="1221462"/>
            <a:ext cx="22860" cy="6136481"/>
          </a:xfrm>
          <a:prstGeom prst="roundRect">
            <a:avLst>
              <a:gd name="adj" fmla="val 101791"/>
            </a:avLst>
          </a:prstGeom>
          <a:solidFill>
            <a:srgbClr val="D8D4D4"/>
          </a:solidFill>
          <a:ln/>
        </p:spPr>
        <p:txBody>
          <a:bodyPr/>
          <a:lstStyle/>
          <a:p>
            <a:endParaRPr lang="en-US"/>
          </a:p>
        </p:txBody>
      </p:sp>
      <p:sp>
        <p:nvSpPr>
          <p:cNvPr id="4" name="Shape 2"/>
          <p:cNvSpPr/>
          <p:nvPr/>
        </p:nvSpPr>
        <p:spPr>
          <a:xfrm>
            <a:off x="927199" y="1558885"/>
            <a:ext cx="542925" cy="22860"/>
          </a:xfrm>
          <a:prstGeom prst="roundRect">
            <a:avLst>
              <a:gd name="adj" fmla="val 101791"/>
            </a:avLst>
          </a:prstGeom>
          <a:solidFill>
            <a:srgbClr val="D8D4D4"/>
          </a:solidFill>
          <a:ln/>
        </p:spPr>
        <p:txBody>
          <a:bodyPr/>
          <a:lstStyle/>
          <a:p>
            <a:endParaRPr lang="en-US"/>
          </a:p>
        </p:txBody>
      </p:sp>
      <p:sp>
        <p:nvSpPr>
          <p:cNvPr id="5" name="Shape 3"/>
          <p:cNvSpPr/>
          <p:nvPr/>
        </p:nvSpPr>
        <p:spPr>
          <a:xfrm>
            <a:off x="601087" y="1395889"/>
            <a:ext cx="348972" cy="348972"/>
          </a:xfrm>
          <a:prstGeom prst="roundRect">
            <a:avLst>
              <a:gd name="adj" fmla="val 6668"/>
            </a:avLst>
          </a:prstGeom>
          <a:solidFill>
            <a:srgbClr val="F9F7F7"/>
          </a:solidFill>
          <a:ln/>
        </p:spPr>
        <p:txBody>
          <a:bodyPr/>
          <a:lstStyle/>
          <a:p>
            <a:endParaRPr lang="en-US"/>
          </a:p>
        </p:txBody>
      </p:sp>
      <p:sp>
        <p:nvSpPr>
          <p:cNvPr id="6" name="Text 4"/>
          <p:cNvSpPr/>
          <p:nvPr/>
        </p:nvSpPr>
        <p:spPr>
          <a:xfrm>
            <a:off x="723364" y="1453991"/>
            <a:ext cx="104418" cy="232648"/>
          </a:xfrm>
          <a:prstGeom prst="rect">
            <a:avLst/>
          </a:prstGeom>
          <a:noFill/>
          <a:ln/>
        </p:spPr>
        <p:txBody>
          <a:bodyPr wrap="none" lIns="0" tIns="0" rIns="0" bIns="0" rtlCol="0" anchor="t"/>
          <a:lstStyle/>
          <a:p>
            <a:pPr marL="0" indent="0" algn="ctr">
              <a:lnSpc>
                <a:spcPts val="1800"/>
              </a:lnSpc>
              <a:buNone/>
            </a:pPr>
            <a:r>
              <a:rPr lang="en-US" sz="1800" dirty="0">
                <a:solidFill>
                  <a:srgbClr val="504C49"/>
                </a:solidFill>
                <a:latin typeface="Platypi Medium" pitchFamily="34" charset="0"/>
                <a:ea typeface="Platypi Medium" pitchFamily="34" charset="-122"/>
                <a:cs typeface="Platypi Medium" pitchFamily="34" charset="-120"/>
              </a:rPr>
              <a:t>1</a:t>
            </a:r>
            <a:endParaRPr lang="en-US" sz="1800" dirty="0"/>
          </a:p>
        </p:txBody>
      </p:sp>
      <p:sp>
        <p:nvSpPr>
          <p:cNvPr id="7" name="Text 5"/>
          <p:cNvSpPr/>
          <p:nvPr/>
        </p:nvSpPr>
        <p:spPr>
          <a:xfrm>
            <a:off x="1628775" y="1376482"/>
            <a:ext cx="1939052" cy="242411"/>
          </a:xfrm>
          <a:prstGeom prst="rect">
            <a:avLst/>
          </a:prstGeom>
          <a:noFill/>
          <a:ln/>
        </p:spPr>
        <p:txBody>
          <a:bodyPr wrap="none" lIns="0" tIns="0" rIns="0" bIns="0" rtlCol="0" anchor="t"/>
          <a:lstStyle/>
          <a:p>
            <a:pPr marL="0" indent="0" algn="l">
              <a:lnSpc>
                <a:spcPts val="1900"/>
              </a:lnSpc>
              <a:buNone/>
            </a:pPr>
            <a:r>
              <a:rPr lang="en-US" sz="1500" dirty="0">
                <a:solidFill>
                  <a:srgbClr val="504C49"/>
                </a:solidFill>
                <a:latin typeface="Platypi Medium" pitchFamily="34" charset="0"/>
                <a:ea typeface="Platypi Medium" pitchFamily="34" charset="-122"/>
                <a:cs typeface="Platypi Medium" pitchFamily="34" charset="-120"/>
              </a:rPr>
              <a:t>Introduction</a:t>
            </a:r>
            <a:endParaRPr lang="en-US" sz="1500" dirty="0"/>
          </a:p>
        </p:txBody>
      </p:sp>
      <p:sp>
        <p:nvSpPr>
          <p:cNvPr id="8" name="Text 6"/>
          <p:cNvSpPr/>
          <p:nvPr/>
        </p:nvSpPr>
        <p:spPr>
          <a:xfrm>
            <a:off x="1628775" y="1711881"/>
            <a:ext cx="12458700" cy="248126"/>
          </a:xfrm>
          <a:prstGeom prst="rect">
            <a:avLst/>
          </a:prstGeom>
          <a:noFill/>
          <a:ln/>
        </p:spPr>
        <p:txBody>
          <a:bodyPr wrap="none" lIns="0" tIns="0" rIns="0" bIns="0" rtlCol="0" anchor="t"/>
          <a:lstStyle/>
          <a:p>
            <a:pPr marL="0" indent="0" algn="l">
              <a:lnSpc>
                <a:spcPts val="1950"/>
              </a:lnSpc>
              <a:buNone/>
            </a:pPr>
            <a:r>
              <a:rPr lang="en-US" sz="1200" dirty="0">
                <a:solidFill>
                  <a:srgbClr val="504C49"/>
                </a:solidFill>
                <a:latin typeface="Source Serif Pro" pitchFamily="34" charset="0"/>
                <a:ea typeface="Source Serif Pro" pitchFamily="34" charset="-122"/>
                <a:cs typeface="Source Serif Pro" pitchFamily="34" charset="-120"/>
              </a:rPr>
              <a:t>Overview of compliance issue with Supplier 1001.</a:t>
            </a:r>
            <a:endParaRPr lang="en-US" sz="1200" dirty="0"/>
          </a:p>
        </p:txBody>
      </p:sp>
      <p:sp>
        <p:nvSpPr>
          <p:cNvPr id="9" name="Shape 7"/>
          <p:cNvSpPr/>
          <p:nvPr/>
        </p:nvSpPr>
        <p:spPr>
          <a:xfrm>
            <a:off x="927199" y="2607469"/>
            <a:ext cx="542925" cy="22860"/>
          </a:xfrm>
          <a:prstGeom prst="roundRect">
            <a:avLst>
              <a:gd name="adj" fmla="val 101791"/>
            </a:avLst>
          </a:prstGeom>
          <a:solidFill>
            <a:srgbClr val="D8D4D4"/>
          </a:solidFill>
          <a:ln/>
        </p:spPr>
        <p:txBody>
          <a:bodyPr/>
          <a:lstStyle/>
          <a:p>
            <a:endParaRPr lang="en-US"/>
          </a:p>
        </p:txBody>
      </p:sp>
      <p:sp>
        <p:nvSpPr>
          <p:cNvPr id="10" name="Shape 8"/>
          <p:cNvSpPr/>
          <p:nvPr/>
        </p:nvSpPr>
        <p:spPr>
          <a:xfrm>
            <a:off x="601087" y="2444472"/>
            <a:ext cx="348972" cy="348972"/>
          </a:xfrm>
          <a:prstGeom prst="roundRect">
            <a:avLst>
              <a:gd name="adj" fmla="val 6668"/>
            </a:avLst>
          </a:prstGeom>
          <a:solidFill>
            <a:srgbClr val="F9F7F7"/>
          </a:solidFill>
          <a:ln/>
        </p:spPr>
        <p:txBody>
          <a:bodyPr/>
          <a:lstStyle/>
          <a:p>
            <a:endParaRPr lang="en-US"/>
          </a:p>
        </p:txBody>
      </p:sp>
      <p:sp>
        <p:nvSpPr>
          <p:cNvPr id="11" name="Text 9"/>
          <p:cNvSpPr/>
          <p:nvPr/>
        </p:nvSpPr>
        <p:spPr>
          <a:xfrm>
            <a:off x="700385" y="2502575"/>
            <a:ext cx="150257" cy="232648"/>
          </a:xfrm>
          <a:prstGeom prst="rect">
            <a:avLst/>
          </a:prstGeom>
          <a:noFill/>
          <a:ln/>
        </p:spPr>
        <p:txBody>
          <a:bodyPr wrap="none" lIns="0" tIns="0" rIns="0" bIns="0" rtlCol="0" anchor="t"/>
          <a:lstStyle/>
          <a:p>
            <a:pPr marL="0" indent="0" algn="ctr">
              <a:lnSpc>
                <a:spcPts val="1800"/>
              </a:lnSpc>
              <a:buNone/>
            </a:pPr>
            <a:r>
              <a:rPr lang="en-US" sz="1800" dirty="0">
                <a:solidFill>
                  <a:srgbClr val="504C49"/>
                </a:solidFill>
                <a:latin typeface="Platypi Medium" pitchFamily="34" charset="0"/>
                <a:ea typeface="Platypi Medium" pitchFamily="34" charset="-122"/>
                <a:cs typeface="Platypi Medium" pitchFamily="34" charset="-120"/>
              </a:rPr>
              <a:t>2</a:t>
            </a:r>
            <a:endParaRPr lang="en-US" sz="1800" dirty="0"/>
          </a:p>
        </p:txBody>
      </p:sp>
      <p:sp>
        <p:nvSpPr>
          <p:cNvPr id="12" name="Text 10"/>
          <p:cNvSpPr/>
          <p:nvPr/>
        </p:nvSpPr>
        <p:spPr>
          <a:xfrm>
            <a:off x="1628775" y="2425065"/>
            <a:ext cx="1939052" cy="242411"/>
          </a:xfrm>
          <a:prstGeom prst="rect">
            <a:avLst/>
          </a:prstGeom>
          <a:noFill/>
          <a:ln/>
        </p:spPr>
        <p:txBody>
          <a:bodyPr wrap="none" lIns="0" tIns="0" rIns="0" bIns="0" rtlCol="0" anchor="t"/>
          <a:lstStyle/>
          <a:p>
            <a:pPr marL="0" indent="0" algn="l">
              <a:lnSpc>
                <a:spcPts val="1900"/>
              </a:lnSpc>
              <a:buNone/>
            </a:pPr>
            <a:r>
              <a:rPr lang="en-US" sz="1500" dirty="0">
                <a:solidFill>
                  <a:srgbClr val="504C49"/>
                </a:solidFill>
                <a:latin typeface="Platypi Medium" pitchFamily="34" charset="0"/>
                <a:ea typeface="Platypi Medium" pitchFamily="34" charset="-122"/>
                <a:cs typeface="Platypi Medium" pitchFamily="34" charset="-120"/>
              </a:rPr>
              <a:t>Issue Analysis</a:t>
            </a:r>
            <a:endParaRPr lang="en-US" sz="1500" dirty="0"/>
          </a:p>
        </p:txBody>
      </p:sp>
      <p:sp>
        <p:nvSpPr>
          <p:cNvPr id="13" name="Text 11"/>
          <p:cNvSpPr/>
          <p:nvPr/>
        </p:nvSpPr>
        <p:spPr>
          <a:xfrm>
            <a:off x="1628775" y="2760464"/>
            <a:ext cx="12458700" cy="248126"/>
          </a:xfrm>
          <a:prstGeom prst="rect">
            <a:avLst/>
          </a:prstGeom>
          <a:noFill/>
          <a:ln/>
        </p:spPr>
        <p:txBody>
          <a:bodyPr wrap="none" lIns="0" tIns="0" rIns="0" bIns="0" rtlCol="0" anchor="t"/>
          <a:lstStyle/>
          <a:p>
            <a:pPr marL="0" indent="0" algn="l">
              <a:lnSpc>
                <a:spcPts val="1950"/>
              </a:lnSpc>
              <a:buNone/>
            </a:pPr>
            <a:r>
              <a:rPr lang="en-US" sz="1200" dirty="0">
                <a:solidFill>
                  <a:srgbClr val="504C49"/>
                </a:solidFill>
                <a:latin typeface="Source Serif Pro" pitchFamily="34" charset="0"/>
                <a:ea typeface="Source Serif Pro" pitchFamily="34" charset="-122"/>
                <a:cs typeface="Source Serif Pro" pitchFamily="34" charset="-120"/>
              </a:rPr>
              <a:t>Key problem: Compliance breach. Spend analysis and root cause.</a:t>
            </a:r>
            <a:endParaRPr lang="en-US" sz="1200" dirty="0"/>
          </a:p>
        </p:txBody>
      </p:sp>
      <p:sp>
        <p:nvSpPr>
          <p:cNvPr id="14" name="Shape 12"/>
          <p:cNvSpPr/>
          <p:nvPr/>
        </p:nvSpPr>
        <p:spPr>
          <a:xfrm>
            <a:off x="927199" y="3656052"/>
            <a:ext cx="542925" cy="22860"/>
          </a:xfrm>
          <a:prstGeom prst="roundRect">
            <a:avLst>
              <a:gd name="adj" fmla="val 101791"/>
            </a:avLst>
          </a:prstGeom>
          <a:solidFill>
            <a:srgbClr val="D8D4D4"/>
          </a:solidFill>
          <a:ln/>
        </p:spPr>
        <p:txBody>
          <a:bodyPr/>
          <a:lstStyle/>
          <a:p>
            <a:endParaRPr lang="en-US"/>
          </a:p>
        </p:txBody>
      </p:sp>
      <p:sp>
        <p:nvSpPr>
          <p:cNvPr id="15" name="Shape 13"/>
          <p:cNvSpPr/>
          <p:nvPr/>
        </p:nvSpPr>
        <p:spPr>
          <a:xfrm>
            <a:off x="601087" y="3493056"/>
            <a:ext cx="348972" cy="348972"/>
          </a:xfrm>
          <a:prstGeom prst="roundRect">
            <a:avLst>
              <a:gd name="adj" fmla="val 6668"/>
            </a:avLst>
          </a:prstGeom>
          <a:solidFill>
            <a:srgbClr val="F9F7F7"/>
          </a:solidFill>
          <a:ln/>
        </p:spPr>
        <p:txBody>
          <a:bodyPr/>
          <a:lstStyle/>
          <a:p>
            <a:endParaRPr lang="en-US"/>
          </a:p>
        </p:txBody>
      </p:sp>
      <p:sp>
        <p:nvSpPr>
          <p:cNvPr id="16" name="Text 14"/>
          <p:cNvSpPr/>
          <p:nvPr/>
        </p:nvSpPr>
        <p:spPr>
          <a:xfrm>
            <a:off x="703005" y="3551158"/>
            <a:ext cx="145137" cy="232648"/>
          </a:xfrm>
          <a:prstGeom prst="rect">
            <a:avLst/>
          </a:prstGeom>
          <a:noFill/>
          <a:ln/>
        </p:spPr>
        <p:txBody>
          <a:bodyPr wrap="none" lIns="0" tIns="0" rIns="0" bIns="0" rtlCol="0" anchor="t"/>
          <a:lstStyle/>
          <a:p>
            <a:pPr marL="0" indent="0" algn="ctr">
              <a:lnSpc>
                <a:spcPts val="1800"/>
              </a:lnSpc>
              <a:buNone/>
            </a:pPr>
            <a:r>
              <a:rPr lang="en-US" sz="1800" dirty="0">
                <a:solidFill>
                  <a:srgbClr val="504C49"/>
                </a:solidFill>
                <a:latin typeface="Platypi Medium" pitchFamily="34" charset="0"/>
                <a:ea typeface="Platypi Medium" pitchFamily="34" charset="-122"/>
                <a:cs typeface="Platypi Medium" pitchFamily="34" charset="-120"/>
              </a:rPr>
              <a:t>3</a:t>
            </a:r>
            <a:endParaRPr lang="en-US" sz="1800" dirty="0"/>
          </a:p>
        </p:txBody>
      </p:sp>
      <p:sp>
        <p:nvSpPr>
          <p:cNvPr id="17" name="Text 15"/>
          <p:cNvSpPr/>
          <p:nvPr/>
        </p:nvSpPr>
        <p:spPr>
          <a:xfrm>
            <a:off x="1628775" y="3473648"/>
            <a:ext cx="1939052" cy="242411"/>
          </a:xfrm>
          <a:prstGeom prst="rect">
            <a:avLst/>
          </a:prstGeom>
          <a:noFill/>
          <a:ln/>
        </p:spPr>
        <p:txBody>
          <a:bodyPr wrap="none" lIns="0" tIns="0" rIns="0" bIns="0" rtlCol="0" anchor="t"/>
          <a:lstStyle/>
          <a:p>
            <a:pPr marL="0" indent="0" algn="l">
              <a:lnSpc>
                <a:spcPts val="1900"/>
              </a:lnSpc>
              <a:buNone/>
            </a:pPr>
            <a:r>
              <a:rPr lang="en-US" sz="1500" dirty="0">
                <a:solidFill>
                  <a:srgbClr val="504C49"/>
                </a:solidFill>
                <a:latin typeface="Platypi Medium" pitchFamily="34" charset="0"/>
                <a:ea typeface="Platypi Medium" pitchFamily="34" charset="-122"/>
                <a:cs typeface="Platypi Medium" pitchFamily="34" charset="-120"/>
              </a:rPr>
              <a:t>Proposed Solutions</a:t>
            </a:r>
            <a:endParaRPr lang="en-US" sz="1500" dirty="0"/>
          </a:p>
        </p:txBody>
      </p:sp>
      <p:sp>
        <p:nvSpPr>
          <p:cNvPr id="18" name="Text 16"/>
          <p:cNvSpPr/>
          <p:nvPr/>
        </p:nvSpPr>
        <p:spPr>
          <a:xfrm>
            <a:off x="1628775" y="3809047"/>
            <a:ext cx="12458700" cy="248126"/>
          </a:xfrm>
          <a:prstGeom prst="rect">
            <a:avLst/>
          </a:prstGeom>
          <a:noFill/>
          <a:ln/>
        </p:spPr>
        <p:txBody>
          <a:bodyPr wrap="none" lIns="0" tIns="0" rIns="0" bIns="0" rtlCol="0" anchor="t"/>
          <a:lstStyle/>
          <a:p>
            <a:pPr marL="0" indent="0" algn="l">
              <a:lnSpc>
                <a:spcPts val="1950"/>
              </a:lnSpc>
              <a:buNone/>
            </a:pPr>
            <a:r>
              <a:rPr lang="en-US" sz="1200" dirty="0">
                <a:solidFill>
                  <a:srgbClr val="504C49"/>
                </a:solidFill>
                <a:latin typeface="Source Serif Pro" pitchFamily="34" charset="0"/>
                <a:ea typeface="Source Serif Pro" pitchFamily="34" charset="-122"/>
                <a:cs typeface="Source Serif Pro" pitchFamily="34" charset="-120"/>
              </a:rPr>
              <a:t>Transition to PO system, formalize MSA, and other recommendations.</a:t>
            </a:r>
            <a:endParaRPr lang="en-US" sz="1200" dirty="0"/>
          </a:p>
        </p:txBody>
      </p:sp>
      <p:sp>
        <p:nvSpPr>
          <p:cNvPr id="19" name="Shape 17"/>
          <p:cNvSpPr/>
          <p:nvPr/>
        </p:nvSpPr>
        <p:spPr>
          <a:xfrm>
            <a:off x="927199" y="4704636"/>
            <a:ext cx="542925" cy="22860"/>
          </a:xfrm>
          <a:prstGeom prst="roundRect">
            <a:avLst>
              <a:gd name="adj" fmla="val 101791"/>
            </a:avLst>
          </a:prstGeom>
          <a:solidFill>
            <a:srgbClr val="D8D4D4"/>
          </a:solidFill>
          <a:ln/>
        </p:spPr>
        <p:txBody>
          <a:bodyPr/>
          <a:lstStyle/>
          <a:p>
            <a:endParaRPr lang="en-US"/>
          </a:p>
        </p:txBody>
      </p:sp>
      <p:sp>
        <p:nvSpPr>
          <p:cNvPr id="20" name="Shape 18"/>
          <p:cNvSpPr/>
          <p:nvPr/>
        </p:nvSpPr>
        <p:spPr>
          <a:xfrm>
            <a:off x="601087" y="4541639"/>
            <a:ext cx="348972" cy="348972"/>
          </a:xfrm>
          <a:prstGeom prst="roundRect">
            <a:avLst>
              <a:gd name="adj" fmla="val 6668"/>
            </a:avLst>
          </a:prstGeom>
          <a:solidFill>
            <a:srgbClr val="F9F7F7"/>
          </a:solidFill>
          <a:ln/>
        </p:spPr>
        <p:txBody>
          <a:bodyPr/>
          <a:lstStyle/>
          <a:p>
            <a:endParaRPr lang="en-US"/>
          </a:p>
        </p:txBody>
      </p:sp>
      <p:sp>
        <p:nvSpPr>
          <p:cNvPr id="21" name="Text 19"/>
          <p:cNvSpPr/>
          <p:nvPr/>
        </p:nvSpPr>
        <p:spPr>
          <a:xfrm>
            <a:off x="698123" y="4599742"/>
            <a:ext cx="154900" cy="232648"/>
          </a:xfrm>
          <a:prstGeom prst="rect">
            <a:avLst/>
          </a:prstGeom>
          <a:noFill/>
          <a:ln/>
        </p:spPr>
        <p:txBody>
          <a:bodyPr wrap="none" lIns="0" tIns="0" rIns="0" bIns="0" rtlCol="0" anchor="t"/>
          <a:lstStyle/>
          <a:p>
            <a:pPr marL="0" indent="0" algn="ctr">
              <a:lnSpc>
                <a:spcPts val="1800"/>
              </a:lnSpc>
              <a:buNone/>
            </a:pPr>
            <a:r>
              <a:rPr lang="en-US" sz="1800" dirty="0">
                <a:solidFill>
                  <a:srgbClr val="504C49"/>
                </a:solidFill>
                <a:latin typeface="Platypi Medium" pitchFamily="34" charset="0"/>
                <a:ea typeface="Platypi Medium" pitchFamily="34" charset="-122"/>
                <a:cs typeface="Platypi Medium" pitchFamily="34" charset="-120"/>
              </a:rPr>
              <a:t>4</a:t>
            </a:r>
            <a:endParaRPr lang="en-US" sz="1800" dirty="0"/>
          </a:p>
        </p:txBody>
      </p:sp>
      <p:sp>
        <p:nvSpPr>
          <p:cNvPr id="22" name="Text 20"/>
          <p:cNvSpPr/>
          <p:nvPr/>
        </p:nvSpPr>
        <p:spPr>
          <a:xfrm>
            <a:off x="1628775" y="4522232"/>
            <a:ext cx="2007156" cy="242411"/>
          </a:xfrm>
          <a:prstGeom prst="rect">
            <a:avLst/>
          </a:prstGeom>
          <a:noFill/>
          <a:ln/>
        </p:spPr>
        <p:txBody>
          <a:bodyPr wrap="none" lIns="0" tIns="0" rIns="0" bIns="0" rtlCol="0" anchor="t"/>
          <a:lstStyle/>
          <a:p>
            <a:pPr marL="0" indent="0" algn="l">
              <a:lnSpc>
                <a:spcPts val="1900"/>
              </a:lnSpc>
              <a:buNone/>
            </a:pPr>
            <a:r>
              <a:rPr lang="en-US" sz="1500" dirty="0">
                <a:solidFill>
                  <a:srgbClr val="504C49"/>
                </a:solidFill>
                <a:latin typeface="Platypi Medium" pitchFamily="34" charset="0"/>
                <a:ea typeface="Platypi Medium" pitchFamily="34" charset="-122"/>
                <a:cs typeface="Platypi Medium" pitchFamily="34" charset="-120"/>
              </a:rPr>
              <a:t>Implementation Plan</a:t>
            </a:r>
            <a:endParaRPr lang="en-US" sz="1500" dirty="0"/>
          </a:p>
        </p:txBody>
      </p:sp>
      <p:sp>
        <p:nvSpPr>
          <p:cNvPr id="23" name="Text 21"/>
          <p:cNvSpPr/>
          <p:nvPr/>
        </p:nvSpPr>
        <p:spPr>
          <a:xfrm>
            <a:off x="1628775" y="4857631"/>
            <a:ext cx="12458700" cy="248126"/>
          </a:xfrm>
          <a:prstGeom prst="rect">
            <a:avLst/>
          </a:prstGeom>
          <a:noFill/>
          <a:ln/>
        </p:spPr>
        <p:txBody>
          <a:bodyPr wrap="none" lIns="0" tIns="0" rIns="0" bIns="0" rtlCol="0" anchor="t"/>
          <a:lstStyle/>
          <a:p>
            <a:pPr marL="0" indent="0" algn="l">
              <a:lnSpc>
                <a:spcPts val="1950"/>
              </a:lnSpc>
              <a:buNone/>
            </a:pPr>
            <a:r>
              <a:rPr lang="en-US" sz="1200" dirty="0">
                <a:solidFill>
                  <a:srgbClr val="504C49"/>
                </a:solidFill>
                <a:latin typeface="Source Serif Pro" pitchFamily="34" charset="0"/>
                <a:ea typeface="Source Serif Pro" pitchFamily="34" charset="-122"/>
                <a:cs typeface="Source Serif Pro" pitchFamily="34" charset="-120"/>
              </a:rPr>
              <a:t>Short-term, medium-term, and long-term actions.</a:t>
            </a:r>
            <a:endParaRPr lang="en-US" sz="1200" dirty="0"/>
          </a:p>
        </p:txBody>
      </p:sp>
      <p:sp>
        <p:nvSpPr>
          <p:cNvPr id="24" name="Shape 22"/>
          <p:cNvSpPr/>
          <p:nvPr/>
        </p:nvSpPr>
        <p:spPr>
          <a:xfrm>
            <a:off x="927199" y="5753219"/>
            <a:ext cx="542925" cy="22860"/>
          </a:xfrm>
          <a:prstGeom prst="roundRect">
            <a:avLst>
              <a:gd name="adj" fmla="val 101791"/>
            </a:avLst>
          </a:prstGeom>
          <a:solidFill>
            <a:srgbClr val="D8D4D4"/>
          </a:solidFill>
          <a:ln/>
        </p:spPr>
        <p:txBody>
          <a:bodyPr/>
          <a:lstStyle/>
          <a:p>
            <a:endParaRPr lang="en-US"/>
          </a:p>
        </p:txBody>
      </p:sp>
      <p:sp>
        <p:nvSpPr>
          <p:cNvPr id="25" name="Shape 23"/>
          <p:cNvSpPr/>
          <p:nvPr/>
        </p:nvSpPr>
        <p:spPr>
          <a:xfrm>
            <a:off x="601087" y="5590223"/>
            <a:ext cx="348972" cy="348972"/>
          </a:xfrm>
          <a:prstGeom prst="roundRect">
            <a:avLst>
              <a:gd name="adj" fmla="val 6668"/>
            </a:avLst>
          </a:prstGeom>
          <a:solidFill>
            <a:srgbClr val="F9F7F7"/>
          </a:solidFill>
          <a:ln/>
        </p:spPr>
        <p:txBody>
          <a:bodyPr/>
          <a:lstStyle/>
          <a:p>
            <a:endParaRPr lang="en-US"/>
          </a:p>
        </p:txBody>
      </p:sp>
      <p:sp>
        <p:nvSpPr>
          <p:cNvPr id="26" name="Text 24"/>
          <p:cNvSpPr/>
          <p:nvPr/>
        </p:nvSpPr>
        <p:spPr>
          <a:xfrm>
            <a:off x="700623" y="5648325"/>
            <a:ext cx="149781" cy="232648"/>
          </a:xfrm>
          <a:prstGeom prst="rect">
            <a:avLst/>
          </a:prstGeom>
          <a:noFill/>
          <a:ln/>
        </p:spPr>
        <p:txBody>
          <a:bodyPr wrap="none" lIns="0" tIns="0" rIns="0" bIns="0" rtlCol="0" anchor="t"/>
          <a:lstStyle/>
          <a:p>
            <a:pPr marL="0" indent="0" algn="ctr">
              <a:lnSpc>
                <a:spcPts val="1800"/>
              </a:lnSpc>
              <a:buNone/>
            </a:pPr>
            <a:r>
              <a:rPr lang="en-US" sz="1800" dirty="0">
                <a:solidFill>
                  <a:srgbClr val="504C49"/>
                </a:solidFill>
                <a:latin typeface="Platypi Medium" pitchFamily="34" charset="0"/>
                <a:ea typeface="Platypi Medium" pitchFamily="34" charset="-122"/>
                <a:cs typeface="Platypi Medium" pitchFamily="34" charset="-120"/>
              </a:rPr>
              <a:t>5</a:t>
            </a:r>
            <a:endParaRPr lang="en-US" sz="1800" dirty="0"/>
          </a:p>
        </p:txBody>
      </p:sp>
      <p:sp>
        <p:nvSpPr>
          <p:cNvPr id="27" name="Text 25"/>
          <p:cNvSpPr/>
          <p:nvPr/>
        </p:nvSpPr>
        <p:spPr>
          <a:xfrm>
            <a:off x="1628775" y="5570815"/>
            <a:ext cx="2466737" cy="242411"/>
          </a:xfrm>
          <a:prstGeom prst="rect">
            <a:avLst/>
          </a:prstGeom>
          <a:noFill/>
          <a:ln/>
        </p:spPr>
        <p:txBody>
          <a:bodyPr wrap="none" lIns="0" tIns="0" rIns="0" bIns="0" rtlCol="0" anchor="t"/>
          <a:lstStyle/>
          <a:p>
            <a:pPr marL="0" indent="0" algn="l">
              <a:lnSpc>
                <a:spcPts val="1900"/>
              </a:lnSpc>
              <a:buNone/>
            </a:pPr>
            <a:r>
              <a:rPr lang="en-US" sz="1500" dirty="0">
                <a:solidFill>
                  <a:srgbClr val="504C49"/>
                </a:solidFill>
                <a:latin typeface="Platypi Medium" pitchFamily="34" charset="0"/>
                <a:ea typeface="Platypi Medium" pitchFamily="34" charset="-122"/>
                <a:cs typeface="Platypi Medium" pitchFamily="34" charset="-120"/>
              </a:rPr>
              <a:t>Additional Enhancements</a:t>
            </a:r>
            <a:endParaRPr lang="en-US" sz="1500" dirty="0"/>
          </a:p>
        </p:txBody>
      </p:sp>
      <p:sp>
        <p:nvSpPr>
          <p:cNvPr id="28" name="Text 26"/>
          <p:cNvSpPr/>
          <p:nvPr/>
        </p:nvSpPr>
        <p:spPr>
          <a:xfrm>
            <a:off x="1628775" y="5906214"/>
            <a:ext cx="12458700" cy="248126"/>
          </a:xfrm>
          <a:prstGeom prst="rect">
            <a:avLst/>
          </a:prstGeom>
          <a:noFill/>
          <a:ln/>
        </p:spPr>
        <p:txBody>
          <a:bodyPr wrap="none" lIns="0" tIns="0" rIns="0" bIns="0" rtlCol="0" anchor="t"/>
          <a:lstStyle/>
          <a:p>
            <a:pPr marL="0" indent="0" algn="l">
              <a:lnSpc>
                <a:spcPts val="1950"/>
              </a:lnSpc>
              <a:buNone/>
            </a:pPr>
            <a:r>
              <a:rPr lang="en-US" sz="1200" dirty="0">
                <a:solidFill>
                  <a:srgbClr val="504C49"/>
                </a:solidFill>
                <a:latin typeface="Source Serif Pro" pitchFamily="34" charset="0"/>
                <a:ea typeface="Source Serif Pro" pitchFamily="34" charset="-122"/>
                <a:cs typeface="Source Serif Pro" pitchFamily="34" charset="-120"/>
              </a:rPr>
              <a:t>Metrics, scalability, technology, and sustainability.</a:t>
            </a:r>
            <a:endParaRPr lang="en-US" sz="1200" dirty="0"/>
          </a:p>
        </p:txBody>
      </p:sp>
      <p:sp>
        <p:nvSpPr>
          <p:cNvPr id="29" name="Shape 27"/>
          <p:cNvSpPr/>
          <p:nvPr/>
        </p:nvSpPr>
        <p:spPr>
          <a:xfrm>
            <a:off x="927199" y="6801803"/>
            <a:ext cx="542925" cy="22860"/>
          </a:xfrm>
          <a:prstGeom prst="roundRect">
            <a:avLst>
              <a:gd name="adj" fmla="val 101791"/>
            </a:avLst>
          </a:prstGeom>
          <a:solidFill>
            <a:srgbClr val="D8D4D4"/>
          </a:solidFill>
          <a:ln/>
        </p:spPr>
        <p:txBody>
          <a:bodyPr/>
          <a:lstStyle/>
          <a:p>
            <a:endParaRPr lang="en-US"/>
          </a:p>
        </p:txBody>
      </p:sp>
      <p:sp>
        <p:nvSpPr>
          <p:cNvPr id="30" name="Shape 28"/>
          <p:cNvSpPr/>
          <p:nvPr/>
        </p:nvSpPr>
        <p:spPr>
          <a:xfrm>
            <a:off x="601087" y="6638806"/>
            <a:ext cx="348972" cy="348972"/>
          </a:xfrm>
          <a:prstGeom prst="roundRect">
            <a:avLst>
              <a:gd name="adj" fmla="val 6668"/>
            </a:avLst>
          </a:prstGeom>
          <a:solidFill>
            <a:srgbClr val="F9F7F7"/>
          </a:solidFill>
          <a:ln/>
        </p:spPr>
        <p:txBody>
          <a:bodyPr/>
          <a:lstStyle/>
          <a:p>
            <a:endParaRPr lang="en-US"/>
          </a:p>
        </p:txBody>
      </p:sp>
      <p:sp>
        <p:nvSpPr>
          <p:cNvPr id="31" name="Text 29"/>
          <p:cNvSpPr/>
          <p:nvPr/>
        </p:nvSpPr>
        <p:spPr>
          <a:xfrm>
            <a:off x="699671" y="6696908"/>
            <a:ext cx="151686" cy="232648"/>
          </a:xfrm>
          <a:prstGeom prst="rect">
            <a:avLst/>
          </a:prstGeom>
          <a:noFill/>
          <a:ln/>
        </p:spPr>
        <p:txBody>
          <a:bodyPr wrap="none" lIns="0" tIns="0" rIns="0" bIns="0" rtlCol="0" anchor="t"/>
          <a:lstStyle/>
          <a:p>
            <a:pPr marL="0" indent="0" algn="ctr">
              <a:lnSpc>
                <a:spcPts val="1800"/>
              </a:lnSpc>
              <a:buNone/>
            </a:pPr>
            <a:r>
              <a:rPr lang="en-US" sz="1800" dirty="0">
                <a:solidFill>
                  <a:srgbClr val="504C49"/>
                </a:solidFill>
                <a:latin typeface="Platypi Medium" pitchFamily="34" charset="0"/>
                <a:ea typeface="Platypi Medium" pitchFamily="34" charset="-122"/>
                <a:cs typeface="Platypi Medium" pitchFamily="34" charset="-120"/>
              </a:rPr>
              <a:t>6</a:t>
            </a:r>
            <a:endParaRPr lang="en-US" sz="1800" dirty="0"/>
          </a:p>
        </p:txBody>
      </p:sp>
      <p:sp>
        <p:nvSpPr>
          <p:cNvPr id="32" name="Text 30"/>
          <p:cNvSpPr/>
          <p:nvPr/>
        </p:nvSpPr>
        <p:spPr>
          <a:xfrm>
            <a:off x="1628775" y="6619399"/>
            <a:ext cx="1939052" cy="242411"/>
          </a:xfrm>
          <a:prstGeom prst="rect">
            <a:avLst/>
          </a:prstGeom>
          <a:noFill/>
          <a:ln/>
        </p:spPr>
        <p:txBody>
          <a:bodyPr wrap="none" lIns="0" tIns="0" rIns="0" bIns="0" rtlCol="0" anchor="t"/>
          <a:lstStyle/>
          <a:p>
            <a:pPr marL="0" indent="0" algn="l">
              <a:lnSpc>
                <a:spcPts val="1900"/>
              </a:lnSpc>
              <a:buNone/>
            </a:pPr>
            <a:r>
              <a:rPr lang="en-US" sz="1500" dirty="0">
                <a:solidFill>
                  <a:srgbClr val="504C49"/>
                </a:solidFill>
                <a:latin typeface="Platypi Medium" pitchFamily="34" charset="0"/>
                <a:ea typeface="Platypi Medium" pitchFamily="34" charset="-122"/>
                <a:cs typeface="Platypi Medium" pitchFamily="34" charset="-120"/>
              </a:rPr>
              <a:t>Projected Outcomes</a:t>
            </a:r>
            <a:endParaRPr lang="en-US" sz="1500" dirty="0"/>
          </a:p>
        </p:txBody>
      </p:sp>
      <p:sp>
        <p:nvSpPr>
          <p:cNvPr id="33" name="Text 31"/>
          <p:cNvSpPr/>
          <p:nvPr/>
        </p:nvSpPr>
        <p:spPr>
          <a:xfrm>
            <a:off x="1628775" y="6954798"/>
            <a:ext cx="12458700" cy="248126"/>
          </a:xfrm>
          <a:prstGeom prst="rect">
            <a:avLst/>
          </a:prstGeom>
          <a:noFill/>
          <a:ln/>
        </p:spPr>
        <p:txBody>
          <a:bodyPr wrap="none" lIns="0" tIns="0" rIns="0" bIns="0" rtlCol="0" anchor="t"/>
          <a:lstStyle/>
          <a:p>
            <a:pPr marL="0" indent="0" algn="l">
              <a:lnSpc>
                <a:spcPts val="1950"/>
              </a:lnSpc>
              <a:buNone/>
            </a:pPr>
            <a:r>
              <a:rPr lang="en-US" sz="1200" dirty="0">
                <a:solidFill>
                  <a:srgbClr val="504C49"/>
                </a:solidFill>
                <a:latin typeface="Source Serif Pro" pitchFamily="34" charset="0"/>
                <a:ea typeface="Source Serif Pro" pitchFamily="34" charset="-122"/>
                <a:cs typeface="Source Serif Pro" pitchFamily="34" charset="-120"/>
              </a:rPr>
              <a:t>Compliance, cost efficiency, and stronger partnerships.</a:t>
            </a:r>
            <a:endParaRPr lang="en-US" sz="1200" dirty="0"/>
          </a:p>
        </p:txBody>
      </p:sp>
      <p:sp>
        <p:nvSpPr>
          <p:cNvPr id="34" name="Shape 32"/>
          <p:cNvSpPr/>
          <p:nvPr/>
        </p:nvSpPr>
        <p:spPr>
          <a:xfrm>
            <a:off x="542925" y="7544038"/>
            <a:ext cx="248126" cy="248126"/>
          </a:xfrm>
          <a:prstGeom prst="roundRect">
            <a:avLst>
              <a:gd name="adj" fmla="val 36848559"/>
            </a:avLst>
          </a:prstGeom>
          <a:noFill/>
          <a:ln w="7620">
            <a:solidFill>
              <a:srgbClr val="FFFFFF"/>
            </a:solidFill>
            <a:prstDash val="solid"/>
          </a:ln>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46542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Executive Summary</a:t>
            </a:r>
            <a:endParaRPr lang="en-US" sz="4450" dirty="0"/>
          </a:p>
        </p:txBody>
      </p:sp>
      <p:sp>
        <p:nvSpPr>
          <p:cNvPr id="4" name="Shape 1"/>
          <p:cNvSpPr/>
          <p:nvPr/>
        </p:nvSpPr>
        <p:spPr>
          <a:xfrm>
            <a:off x="793790" y="2769513"/>
            <a:ext cx="396835" cy="396835"/>
          </a:xfrm>
          <a:prstGeom prst="roundRect">
            <a:avLst>
              <a:gd name="adj" fmla="val 8574"/>
            </a:avLst>
          </a:prstGeom>
          <a:solidFill>
            <a:srgbClr val="F9F7F7"/>
          </a:solidFill>
          <a:ln/>
        </p:spPr>
        <p:txBody>
          <a:bodyPr/>
          <a:lstStyle/>
          <a:p>
            <a:endParaRPr lang="en-US"/>
          </a:p>
        </p:txBody>
      </p:sp>
      <p:sp>
        <p:nvSpPr>
          <p:cNvPr id="5" name="Text 2"/>
          <p:cNvSpPr/>
          <p:nvPr/>
        </p:nvSpPr>
        <p:spPr>
          <a:xfrm>
            <a:off x="1417439" y="27695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Compliance Issue</a:t>
            </a:r>
            <a:endParaRPr lang="en-US" sz="2200" dirty="0"/>
          </a:p>
        </p:txBody>
      </p:sp>
      <p:sp>
        <p:nvSpPr>
          <p:cNvPr id="6" name="Text 3"/>
          <p:cNvSpPr/>
          <p:nvPr/>
        </p:nvSpPr>
        <p:spPr>
          <a:xfrm>
            <a:off x="1417439" y="3259931"/>
            <a:ext cx="3041213" cy="1451610"/>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rPr>
              <a:t>Payments to Supplier 1001 exceeded the $300K P-Card threshold by 72.76%, reaching $518.3K per month and totaling $6.22M in 2024.</a:t>
            </a:r>
          </a:p>
        </p:txBody>
      </p:sp>
      <p:sp>
        <p:nvSpPr>
          <p:cNvPr id="7" name="Shape 4"/>
          <p:cNvSpPr/>
          <p:nvPr/>
        </p:nvSpPr>
        <p:spPr>
          <a:xfrm>
            <a:off x="4685467" y="2769513"/>
            <a:ext cx="396835" cy="396835"/>
          </a:xfrm>
          <a:prstGeom prst="roundRect">
            <a:avLst>
              <a:gd name="adj" fmla="val 8574"/>
            </a:avLst>
          </a:prstGeom>
          <a:solidFill>
            <a:srgbClr val="F9F7F7"/>
          </a:solidFill>
          <a:ln/>
        </p:spPr>
        <p:txBody>
          <a:bodyPr/>
          <a:lstStyle/>
          <a:p>
            <a:endParaRPr lang="en-US"/>
          </a:p>
        </p:txBody>
      </p:sp>
      <p:sp>
        <p:nvSpPr>
          <p:cNvPr id="8" name="Text 5"/>
          <p:cNvSpPr/>
          <p:nvPr/>
        </p:nvSpPr>
        <p:spPr>
          <a:xfrm>
            <a:off x="5309116" y="2769513"/>
            <a:ext cx="3041213" cy="708660"/>
          </a:xfrm>
          <a:prstGeom prst="rect">
            <a:avLst/>
          </a:prstGeom>
          <a:noFill/>
          <a:ln/>
        </p:spPr>
        <p:txBody>
          <a:bodyPr wrap="square" lIns="0" tIns="0" rIns="0" bIns="0" rtlCol="0" anchor="t"/>
          <a:lstStyle/>
          <a:p>
            <a:pPr marL="0" indent="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Key Recommendations</a:t>
            </a:r>
            <a:endParaRPr lang="en-US" sz="2200" dirty="0"/>
          </a:p>
        </p:txBody>
      </p:sp>
      <p:sp>
        <p:nvSpPr>
          <p:cNvPr id="9" name="Text 6"/>
          <p:cNvSpPr/>
          <p:nvPr/>
        </p:nvSpPr>
        <p:spPr>
          <a:xfrm>
            <a:off x="5309116" y="3614261"/>
            <a:ext cx="3041213" cy="1451610"/>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Transition to PO system, develop MSA, conduct compliance training, leverage cost-saving opportunities.</a:t>
            </a:r>
            <a:endParaRPr lang="en-US" sz="1750" dirty="0"/>
          </a:p>
        </p:txBody>
      </p:sp>
      <p:sp>
        <p:nvSpPr>
          <p:cNvPr id="10" name="Shape 7"/>
          <p:cNvSpPr/>
          <p:nvPr/>
        </p:nvSpPr>
        <p:spPr>
          <a:xfrm>
            <a:off x="793790" y="5547836"/>
            <a:ext cx="396835" cy="396835"/>
          </a:xfrm>
          <a:prstGeom prst="roundRect">
            <a:avLst>
              <a:gd name="adj" fmla="val 8574"/>
            </a:avLst>
          </a:prstGeom>
          <a:solidFill>
            <a:srgbClr val="F9F7F7"/>
          </a:solidFill>
          <a:ln/>
        </p:spPr>
        <p:txBody>
          <a:bodyPr/>
          <a:lstStyle/>
          <a:p>
            <a:endParaRPr lang="en-US"/>
          </a:p>
        </p:txBody>
      </p:sp>
      <p:sp>
        <p:nvSpPr>
          <p:cNvPr id="11" name="Text 8"/>
          <p:cNvSpPr/>
          <p:nvPr/>
        </p:nvSpPr>
        <p:spPr>
          <a:xfrm>
            <a:off x="1417439" y="554783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Projected Outcomes</a:t>
            </a:r>
            <a:endParaRPr lang="en-US" sz="2200" dirty="0"/>
          </a:p>
        </p:txBody>
      </p:sp>
      <p:sp>
        <p:nvSpPr>
          <p:cNvPr id="12" name="Text 9"/>
          <p:cNvSpPr/>
          <p:nvPr/>
        </p:nvSpPr>
        <p:spPr>
          <a:xfrm>
            <a:off x="1417439" y="6038255"/>
            <a:ext cx="6932771" cy="725805"/>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Ensure compliance, strengthen partnerships, achieve cost efficiency.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E1EB1-6140-B488-1F2D-D39DD2C41208}"/>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48793E8-49DB-941E-BF8E-40F8C6C51877}"/>
              </a:ext>
            </a:extLst>
          </p:cNvPr>
          <p:cNvPicPr>
            <a:picLocks noChangeAspect="1"/>
          </p:cNvPicPr>
          <p:nvPr/>
        </p:nvPicPr>
        <p:blipFill>
          <a:blip r:embed="rId3"/>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35A36DF7-159E-E51C-C3E8-304C3C7EBCEE}"/>
              </a:ext>
            </a:extLst>
          </p:cNvPr>
          <p:cNvSpPr/>
          <p:nvPr/>
        </p:nvSpPr>
        <p:spPr>
          <a:xfrm>
            <a:off x="400090" y="541537"/>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Issue Overview: Supplier 1001</a:t>
            </a:r>
            <a:endParaRPr lang="en-US" sz="4450" dirty="0"/>
          </a:p>
        </p:txBody>
      </p:sp>
      <p:sp>
        <p:nvSpPr>
          <p:cNvPr id="4" name="Shape 1">
            <a:extLst>
              <a:ext uri="{FF2B5EF4-FFF2-40B4-BE49-F238E27FC236}">
                <a16:creationId xmlns:a16="http://schemas.microsoft.com/office/drawing/2014/main" id="{7756B735-C609-44C2-E85B-018359746ECA}"/>
              </a:ext>
            </a:extLst>
          </p:cNvPr>
          <p:cNvSpPr/>
          <p:nvPr/>
        </p:nvSpPr>
        <p:spPr>
          <a:xfrm>
            <a:off x="793790" y="3156585"/>
            <a:ext cx="510302" cy="510302"/>
          </a:xfrm>
          <a:prstGeom prst="roundRect">
            <a:avLst>
              <a:gd name="adj" fmla="val 6667"/>
            </a:avLst>
          </a:prstGeom>
          <a:solidFill>
            <a:srgbClr val="F9F7F7"/>
          </a:solidFill>
          <a:ln/>
        </p:spPr>
        <p:txBody>
          <a:bodyPr/>
          <a:lstStyle/>
          <a:p>
            <a:endParaRPr lang="en-US"/>
          </a:p>
        </p:txBody>
      </p:sp>
      <p:sp>
        <p:nvSpPr>
          <p:cNvPr id="5" name="Text 2">
            <a:extLst>
              <a:ext uri="{FF2B5EF4-FFF2-40B4-BE49-F238E27FC236}">
                <a16:creationId xmlns:a16="http://schemas.microsoft.com/office/drawing/2014/main" id="{36E1D0B2-2D59-8372-1BD5-FE9D63502317}"/>
              </a:ext>
            </a:extLst>
          </p:cNvPr>
          <p:cNvSpPr/>
          <p:nvPr/>
        </p:nvSpPr>
        <p:spPr>
          <a:xfrm>
            <a:off x="972503" y="3241596"/>
            <a:ext cx="152757" cy="34028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1</a:t>
            </a:r>
            <a:endParaRPr lang="en-US" sz="2650" dirty="0"/>
          </a:p>
        </p:txBody>
      </p:sp>
      <p:sp>
        <p:nvSpPr>
          <p:cNvPr id="6" name="Text 3">
            <a:extLst>
              <a:ext uri="{FF2B5EF4-FFF2-40B4-BE49-F238E27FC236}">
                <a16:creationId xmlns:a16="http://schemas.microsoft.com/office/drawing/2014/main" id="{9739B88C-25A2-7E7D-C655-85F0A99E6F87}"/>
              </a:ext>
            </a:extLst>
          </p:cNvPr>
          <p:cNvSpPr/>
          <p:nvPr/>
        </p:nvSpPr>
        <p:spPr>
          <a:xfrm>
            <a:off x="5692578" y="315658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Discovery</a:t>
            </a:r>
            <a:endParaRPr lang="en-US" sz="2200" dirty="0"/>
          </a:p>
        </p:txBody>
      </p:sp>
      <p:sp>
        <p:nvSpPr>
          <p:cNvPr id="7" name="Text 4">
            <a:extLst>
              <a:ext uri="{FF2B5EF4-FFF2-40B4-BE49-F238E27FC236}">
                <a16:creationId xmlns:a16="http://schemas.microsoft.com/office/drawing/2014/main" id="{00393134-6A5C-43F8-1C26-F9201101FDDB}"/>
              </a:ext>
            </a:extLst>
          </p:cNvPr>
          <p:cNvSpPr/>
          <p:nvPr/>
        </p:nvSpPr>
        <p:spPr>
          <a:xfrm>
            <a:off x="5252323" y="3666887"/>
            <a:ext cx="2927747" cy="1088708"/>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Person ABC found monthly payments exceed P-Card threshold</a:t>
            </a:r>
            <a:endParaRPr lang="en-US" sz="1750" dirty="0"/>
          </a:p>
        </p:txBody>
      </p:sp>
      <p:sp>
        <p:nvSpPr>
          <p:cNvPr id="8" name="Shape 5">
            <a:extLst>
              <a:ext uri="{FF2B5EF4-FFF2-40B4-BE49-F238E27FC236}">
                <a16:creationId xmlns:a16="http://schemas.microsoft.com/office/drawing/2014/main" id="{476F6550-2E2E-B1EE-4D15-3CF2A0D9901C}"/>
              </a:ext>
            </a:extLst>
          </p:cNvPr>
          <p:cNvSpPr/>
          <p:nvPr/>
        </p:nvSpPr>
        <p:spPr>
          <a:xfrm>
            <a:off x="4685467" y="3156585"/>
            <a:ext cx="510302" cy="510302"/>
          </a:xfrm>
          <a:prstGeom prst="roundRect">
            <a:avLst>
              <a:gd name="adj" fmla="val 6667"/>
            </a:avLst>
          </a:prstGeom>
          <a:solidFill>
            <a:srgbClr val="F9F7F7"/>
          </a:solidFill>
          <a:ln/>
        </p:spPr>
        <p:txBody>
          <a:bodyPr/>
          <a:lstStyle/>
          <a:p>
            <a:endParaRPr lang="en-US"/>
          </a:p>
        </p:txBody>
      </p:sp>
      <p:sp>
        <p:nvSpPr>
          <p:cNvPr id="9" name="Text 6">
            <a:extLst>
              <a:ext uri="{FF2B5EF4-FFF2-40B4-BE49-F238E27FC236}">
                <a16:creationId xmlns:a16="http://schemas.microsoft.com/office/drawing/2014/main" id="{F14A0362-C67D-FFF0-0E08-7C6365BA6818}"/>
              </a:ext>
            </a:extLst>
          </p:cNvPr>
          <p:cNvSpPr/>
          <p:nvPr/>
        </p:nvSpPr>
        <p:spPr>
          <a:xfrm>
            <a:off x="4830723" y="3241596"/>
            <a:ext cx="219789" cy="34028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2</a:t>
            </a:r>
            <a:endParaRPr lang="en-US" sz="2650" dirty="0"/>
          </a:p>
        </p:txBody>
      </p:sp>
      <p:sp>
        <p:nvSpPr>
          <p:cNvPr id="10" name="Text 7">
            <a:extLst>
              <a:ext uri="{FF2B5EF4-FFF2-40B4-BE49-F238E27FC236}">
                <a16:creationId xmlns:a16="http://schemas.microsoft.com/office/drawing/2014/main" id="{5A64F54B-8674-727E-D758-501A091305CF}"/>
              </a:ext>
            </a:extLst>
          </p:cNvPr>
          <p:cNvSpPr/>
          <p:nvPr/>
        </p:nvSpPr>
        <p:spPr>
          <a:xfrm>
            <a:off x="1577162" y="311566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Supplier</a:t>
            </a:r>
            <a:endParaRPr lang="en-US" sz="2200" dirty="0"/>
          </a:p>
        </p:txBody>
      </p:sp>
      <p:sp>
        <p:nvSpPr>
          <p:cNvPr id="11" name="Text 8">
            <a:extLst>
              <a:ext uri="{FF2B5EF4-FFF2-40B4-BE49-F238E27FC236}">
                <a16:creationId xmlns:a16="http://schemas.microsoft.com/office/drawing/2014/main" id="{E6085A99-96E7-5384-7139-70BEB917FBBA}"/>
              </a:ext>
            </a:extLst>
          </p:cNvPr>
          <p:cNvSpPr/>
          <p:nvPr/>
        </p:nvSpPr>
        <p:spPr>
          <a:xfrm>
            <a:off x="1441906" y="3735726"/>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Cleaning services, 10+ year partner, multiple locations</a:t>
            </a:r>
            <a:endParaRPr lang="en-US" sz="1750" dirty="0"/>
          </a:p>
        </p:txBody>
      </p:sp>
      <p:sp>
        <p:nvSpPr>
          <p:cNvPr id="12" name="Shape 9">
            <a:extLst>
              <a:ext uri="{FF2B5EF4-FFF2-40B4-BE49-F238E27FC236}">
                <a16:creationId xmlns:a16="http://schemas.microsoft.com/office/drawing/2014/main" id="{A2D80C5F-7C8F-328E-015B-5102334CBEFB}"/>
              </a:ext>
            </a:extLst>
          </p:cNvPr>
          <p:cNvSpPr/>
          <p:nvPr/>
        </p:nvSpPr>
        <p:spPr>
          <a:xfrm>
            <a:off x="793790" y="5217676"/>
            <a:ext cx="510302" cy="510302"/>
          </a:xfrm>
          <a:prstGeom prst="roundRect">
            <a:avLst>
              <a:gd name="adj" fmla="val 6667"/>
            </a:avLst>
          </a:prstGeom>
          <a:solidFill>
            <a:srgbClr val="F9F7F7"/>
          </a:solidFill>
          <a:ln/>
        </p:spPr>
        <p:txBody>
          <a:bodyPr/>
          <a:lstStyle/>
          <a:p>
            <a:endParaRPr lang="en-US"/>
          </a:p>
        </p:txBody>
      </p:sp>
      <p:sp>
        <p:nvSpPr>
          <p:cNvPr id="13" name="Text 10">
            <a:extLst>
              <a:ext uri="{FF2B5EF4-FFF2-40B4-BE49-F238E27FC236}">
                <a16:creationId xmlns:a16="http://schemas.microsoft.com/office/drawing/2014/main" id="{7A4A7BE7-A5F0-7C9A-21AF-2C9961C12DB9}"/>
              </a:ext>
            </a:extLst>
          </p:cNvPr>
          <p:cNvSpPr/>
          <p:nvPr/>
        </p:nvSpPr>
        <p:spPr>
          <a:xfrm>
            <a:off x="942737" y="5302687"/>
            <a:ext cx="212288" cy="34028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3</a:t>
            </a:r>
            <a:endParaRPr lang="en-US" sz="2650" dirty="0"/>
          </a:p>
        </p:txBody>
      </p:sp>
      <p:sp>
        <p:nvSpPr>
          <p:cNvPr id="14" name="Text 11">
            <a:extLst>
              <a:ext uri="{FF2B5EF4-FFF2-40B4-BE49-F238E27FC236}">
                <a16:creationId xmlns:a16="http://schemas.microsoft.com/office/drawing/2014/main" id="{C8EC3D64-70F9-C446-7112-7417616F814E}"/>
              </a:ext>
            </a:extLst>
          </p:cNvPr>
          <p:cNvSpPr/>
          <p:nvPr/>
        </p:nvSpPr>
        <p:spPr>
          <a:xfrm>
            <a:off x="1530906" y="52176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Implications</a:t>
            </a:r>
            <a:endParaRPr lang="en-US" sz="2200" dirty="0"/>
          </a:p>
        </p:txBody>
      </p:sp>
      <p:sp>
        <p:nvSpPr>
          <p:cNvPr id="15" name="Text 12">
            <a:extLst>
              <a:ext uri="{FF2B5EF4-FFF2-40B4-BE49-F238E27FC236}">
                <a16:creationId xmlns:a16="http://schemas.microsoft.com/office/drawing/2014/main" id="{902B0DFA-69E0-110C-E5F7-8003FEA5C064}"/>
              </a:ext>
            </a:extLst>
          </p:cNvPr>
          <p:cNvSpPr/>
          <p:nvPr/>
        </p:nvSpPr>
        <p:spPr>
          <a:xfrm>
            <a:off x="1530906" y="5708094"/>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Compliance breach, policy awareness gap</a:t>
            </a:r>
            <a:endParaRPr lang="en-US" sz="1750" dirty="0"/>
          </a:p>
        </p:txBody>
      </p:sp>
      <p:sp>
        <p:nvSpPr>
          <p:cNvPr id="16" name="Shape 13">
            <a:extLst>
              <a:ext uri="{FF2B5EF4-FFF2-40B4-BE49-F238E27FC236}">
                <a16:creationId xmlns:a16="http://schemas.microsoft.com/office/drawing/2014/main" id="{F8F43758-BDB7-5533-3901-AE284727004D}"/>
              </a:ext>
            </a:extLst>
          </p:cNvPr>
          <p:cNvSpPr/>
          <p:nvPr/>
        </p:nvSpPr>
        <p:spPr>
          <a:xfrm>
            <a:off x="4685467" y="5217676"/>
            <a:ext cx="510302" cy="510302"/>
          </a:xfrm>
          <a:prstGeom prst="roundRect">
            <a:avLst>
              <a:gd name="adj" fmla="val 6667"/>
            </a:avLst>
          </a:prstGeom>
          <a:solidFill>
            <a:srgbClr val="F9F7F7"/>
          </a:solidFill>
          <a:ln/>
        </p:spPr>
        <p:txBody>
          <a:bodyPr/>
          <a:lstStyle/>
          <a:p>
            <a:endParaRPr lang="en-US"/>
          </a:p>
        </p:txBody>
      </p:sp>
      <p:sp>
        <p:nvSpPr>
          <p:cNvPr id="17" name="Text 14">
            <a:extLst>
              <a:ext uri="{FF2B5EF4-FFF2-40B4-BE49-F238E27FC236}">
                <a16:creationId xmlns:a16="http://schemas.microsoft.com/office/drawing/2014/main" id="{C365719C-5361-8634-BFDF-E0A6445D8D7C}"/>
              </a:ext>
            </a:extLst>
          </p:cNvPr>
          <p:cNvSpPr/>
          <p:nvPr/>
        </p:nvSpPr>
        <p:spPr>
          <a:xfrm>
            <a:off x="4827270" y="5302687"/>
            <a:ext cx="226576" cy="34028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4</a:t>
            </a:r>
            <a:endParaRPr lang="en-US" sz="2650" dirty="0"/>
          </a:p>
        </p:txBody>
      </p:sp>
      <p:sp>
        <p:nvSpPr>
          <p:cNvPr id="18" name="Text 15">
            <a:extLst>
              <a:ext uri="{FF2B5EF4-FFF2-40B4-BE49-F238E27FC236}">
                <a16:creationId xmlns:a16="http://schemas.microsoft.com/office/drawing/2014/main" id="{A636ED8D-5FFE-A6D4-DF27-880011C29A7D}"/>
              </a:ext>
            </a:extLst>
          </p:cNvPr>
          <p:cNvSpPr/>
          <p:nvPr/>
        </p:nvSpPr>
        <p:spPr>
          <a:xfrm>
            <a:off x="5422583" y="521767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Opportunity</a:t>
            </a:r>
            <a:endParaRPr lang="en-US" sz="2200" dirty="0"/>
          </a:p>
        </p:txBody>
      </p:sp>
      <p:sp>
        <p:nvSpPr>
          <p:cNvPr id="19" name="Text 16">
            <a:extLst>
              <a:ext uri="{FF2B5EF4-FFF2-40B4-BE49-F238E27FC236}">
                <a16:creationId xmlns:a16="http://schemas.microsoft.com/office/drawing/2014/main" id="{1139C747-A279-F1FD-7234-08F2D2AB53C3}"/>
              </a:ext>
            </a:extLst>
          </p:cNvPr>
          <p:cNvSpPr/>
          <p:nvPr/>
        </p:nvSpPr>
        <p:spPr>
          <a:xfrm>
            <a:off x="5422583" y="5708094"/>
            <a:ext cx="2927747" cy="725805"/>
          </a:xfrm>
          <a:prstGeom prst="rect">
            <a:avLst/>
          </a:prstGeom>
          <a:noFill/>
          <a:ln/>
        </p:spPr>
        <p:txBody>
          <a:bodyPr wrap="square" lIns="0" tIns="0" rIns="0" bIns="0" rtlCol="0" anchor="t"/>
          <a:lstStyle/>
          <a:p>
            <a:pPr marL="0" indent="0">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Reassess practices, scale supplier, reinforce values</a:t>
            </a:r>
            <a:endParaRPr lang="en-US" sz="1750" dirty="0"/>
          </a:p>
        </p:txBody>
      </p:sp>
      <p:sp>
        <p:nvSpPr>
          <p:cNvPr id="20" name="Shape 17">
            <a:extLst>
              <a:ext uri="{FF2B5EF4-FFF2-40B4-BE49-F238E27FC236}">
                <a16:creationId xmlns:a16="http://schemas.microsoft.com/office/drawing/2014/main" id="{2ADCDB24-6FAC-121D-20F7-7C5F0FFCB84A}"/>
              </a:ext>
            </a:extLst>
          </p:cNvPr>
          <p:cNvSpPr/>
          <p:nvPr/>
        </p:nvSpPr>
        <p:spPr>
          <a:xfrm>
            <a:off x="793790" y="6705957"/>
            <a:ext cx="362903" cy="362903"/>
          </a:xfrm>
          <a:prstGeom prst="roundRect">
            <a:avLst>
              <a:gd name="adj" fmla="val 25194296"/>
            </a:avLst>
          </a:prstGeom>
          <a:noFill/>
          <a:ln w="7620">
            <a:solidFill>
              <a:srgbClr val="FFFFFF"/>
            </a:solidFill>
            <a:prstDash val="solid"/>
          </a:ln>
        </p:spPr>
        <p:txBody>
          <a:bodyPr/>
          <a:lstStyle/>
          <a:p>
            <a:endParaRPr lang="en-US"/>
          </a:p>
        </p:txBody>
      </p:sp>
    </p:spTree>
    <p:extLst>
      <p:ext uri="{BB962C8B-B14F-4D97-AF65-F5344CB8AC3E}">
        <p14:creationId xmlns:p14="http://schemas.microsoft.com/office/powerpoint/2010/main" val="2999263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972145"/>
            <a:ext cx="9111377"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Key Problem: Compliance Breach</a:t>
            </a:r>
            <a:endParaRPr lang="en-US" sz="4450" dirty="0"/>
          </a:p>
        </p:txBody>
      </p:sp>
      <p:pic>
        <p:nvPicPr>
          <p:cNvPr id="3" name="Image 0" descr="preencoded.png"/>
          <p:cNvPicPr>
            <a:picLocks noChangeAspect="1"/>
          </p:cNvPicPr>
          <p:nvPr/>
        </p:nvPicPr>
        <p:blipFill>
          <a:blip r:embed="rId3"/>
          <a:stretch>
            <a:fillRect/>
          </a:stretch>
        </p:blipFill>
        <p:spPr>
          <a:xfrm>
            <a:off x="2978348" y="2134553"/>
            <a:ext cx="2152055" cy="1669852"/>
          </a:xfrm>
          <a:prstGeom prst="rect">
            <a:avLst/>
          </a:prstGeom>
        </p:spPr>
      </p:pic>
      <p:sp>
        <p:nvSpPr>
          <p:cNvPr id="4" name="Text 1"/>
          <p:cNvSpPr/>
          <p:nvPr/>
        </p:nvSpPr>
        <p:spPr>
          <a:xfrm>
            <a:off x="3990737" y="2959179"/>
            <a:ext cx="127278" cy="453509"/>
          </a:xfrm>
          <a:prstGeom prst="rect">
            <a:avLst/>
          </a:prstGeom>
          <a:noFill/>
          <a:ln/>
        </p:spPr>
        <p:txBody>
          <a:bodyPr wrap="none" lIns="0" tIns="0" rIns="0" bIns="0" rtlCol="0" anchor="t"/>
          <a:lstStyle/>
          <a:p>
            <a:pPr marL="0" indent="0" algn="ctr">
              <a:lnSpc>
                <a:spcPts val="3550"/>
              </a:lnSpc>
              <a:buNone/>
            </a:pPr>
            <a:r>
              <a:rPr lang="en-US" sz="2200" dirty="0">
                <a:solidFill>
                  <a:srgbClr val="504C49"/>
                </a:solidFill>
                <a:latin typeface="Platypi Medium" pitchFamily="34" charset="0"/>
                <a:ea typeface="Platypi Medium" pitchFamily="34" charset="-122"/>
                <a:cs typeface="Platypi Medium" pitchFamily="34" charset="-120"/>
              </a:rPr>
              <a:t>1</a:t>
            </a:r>
            <a:endParaRPr lang="en-US" sz="2200" dirty="0"/>
          </a:p>
        </p:txBody>
      </p:sp>
      <p:sp>
        <p:nvSpPr>
          <p:cNvPr id="5" name="Text 2"/>
          <p:cNvSpPr/>
          <p:nvPr/>
        </p:nvSpPr>
        <p:spPr>
          <a:xfrm>
            <a:off x="5357217" y="25428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Compliance Risks</a:t>
            </a:r>
            <a:endParaRPr lang="en-US" sz="2200" dirty="0"/>
          </a:p>
        </p:txBody>
      </p:sp>
      <p:sp>
        <p:nvSpPr>
          <p:cNvPr id="6" name="Text 3"/>
          <p:cNvSpPr/>
          <p:nvPr/>
        </p:nvSpPr>
        <p:spPr>
          <a:xfrm>
            <a:off x="5357217" y="3033236"/>
            <a:ext cx="5879425" cy="362903"/>
          </a:xfrm>
          <a:prstGeom prst="rect">
            <a:avLst/>
          </a:prstGeom>
          <a:noFill/>
          <a:ln/>
        </p:spPr>
        <p:txBody>
          <a:bodyPr wrap="non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Payments exceeded $300K limit, violating company policy.</a:t>
            </a:r>
            <a:endParaRPr lang="en-US" sz="1750" dirty="0"/>
          </a:p>
        </p:txBody>
      </p:sp>
      <p:sp>
        <p:nvSpPr>
          <p:cNvPr id="7" name="Shape 4"/>
          <p:cNvSpPr/>
          <p:nvPr/>
        </p:nvSpPr>
        <p:spPr>
          <a:xfrm>
            <a:off x="5187077" y="3817501"/>
            <a:ext cx="8592860" cy="15240"/>
          </a:xfrm>
          <a:prstGeom prst="roundRect">
            <a:avLst>
              <a:gd name="adj" fmla="val 223256"/>
            </a:avLst>
          </a:prstGeom>
          <a:solidFill>
            <a:srgbClr val="D8D4D4"/>
          </a:solidFill>
          <a:ln/>
        </p:spPr>
        <p:txBody>
          <a:bodyPr/>
          <a:lstStyle/>
          <a:p>
            <a:endParaRPr lang="en-US"/>
          </a:p>
        </p:txBody>
      </p:sp>
      <p:pic>
        <p:nvPicPr>
          <p:cNvPr id="8" name="Image 1" descr="preencoded.png"/>
          <p:cNvPicPr>
            <a:picLocks noChangeAspect="1"/>
          </p:cNvPicPr>
          <p:nvPr/>
        </p:nvPicPr>
        <p:blipFill>
          <a:blip r:embed="rId4"/>
          <a:stretch>
            <a:fillRect/>
          </a:stretch>
        </p:blipFill>
        <p:spPr>
          <a:xfrm>
            <a:off x="1902381" y="3861078"/>
            <a:ext cx="4304109" cy="1669852"/>
          </a:xfrm>
          <a:prstGeom prst="rect">
            <a:avLst/>
          </a:prstGeom>
        </p:spPr>
      </p:pic>
      <p:sp>
        <p:nvSpPr>
          <p:cNvPr id="9" name="Text 5"/>
          <p:cNvSpPr/>
          <p:nvPr/>
        </p:nvSpPr>
        <p:spPr>
          <a:xfrm>
            <a:off x="3962757" y="4469249"/>
            <a:ext cx="183118" cy="453509"/>
          </a:xfrm>
          <a:prstGeom prst="rect">
            <a:avLst/>
          </a:prstGeom>
          <a:noFill/>
          <a:ln/>
        </p:spPr>
        <p:txBody>
          <a:bodyPr wrap="none" lIns="0" tIns="0" rIns="0" bIns="0" rtlCol="0" anchor="t"/>
          <a:lstStyle/>
          <a:p>
            <a:pPr marL="0" indent="0" algn="ctr">
              <a:lnSpc>
                <a:spcPts val="3550"/>
              </a:lnSpc>
              <a:buNone/>
            </a:pPr>
            <a:r>
              <a:rPr lang="en-US" sz="2200" dirty="0">
                <a:solidFill>
                  <a:srgbClr val="504C49"/>
                </a:solidFill>
                <a:latin typeface="Platypi Medium" pitchFamily="34" charset="0"/>
                <a:ea typeface="Platypi Medium" pitchFamily="34" charset="-122"/>
                <a:cs typeface="Platypi Medium" pitchFamily="34" charset="-120"/>
              </a:rPr>
              <a:t>2</a:t>
            </a:r>
            <a:endParaRPr lang="en-US" sz="2200" dirty="0"/>
          </a:p>
        </p:txBody>
      </p:sp>
      <p:sp>
        <p:nvSpPr>
          <p:cNvPr id="10" name="Text 6"/>
          <p:cNvSpPr/>
          <p:nvPr/>
        </p:nvSpPr>
        <p:spPr>
          <a:xfrm>
            <a:off x="6433304" y="408789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Growing Reliance</a:t>
            </a:r>
            <a:endParaRPr lang="en-US" sz="2200" dirty="0"/>
          </a:p>
        </p:txBody>
      </p:sp>
      <p:sp>
        <p:nvSpPr>
          <p:cNvPr id="11" name="Text 7"/>
          <p:cNvSpPr/>
          <p:nvPr/>
        </p:nvSpPr>
        <p:spPr>
          <a:xfrm>
            <a:off x="6433304" y="4578310"/>
            <a:ext cx="7176492"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Increasing dependence on Supplier 1001 requires formalized agreement.</a:t>
            </a:r>
            <a:endParaRPr lang="en-US" sz="1750" dirty="0"/>
          </a:p>
        </p:txBody>
      </p:sp>
      <p:sp>
        <p:nvSpPr>
          <p:cNvPr id="12" name="Shape 8"/>
          <p:cNvSpPr/>
          <p:nvPr/>
        </p:nvSpPr>
        <p:spPr>
          <a:xfrm>
            <a:off x="6263164" y="5544026"/>
            <a:ext cx="7516773" cy="15240"/>
          </a:xfrm>
          <a:prstGeom prst="roundRect">
            <a:avLst>
              <a:gd name="adj" fmla="val 223256"/>
            </a:avLst>
          </a:prstGeom>
          <a:solidFill>
            <a:srgbClr val="D8D4D4"/>
          </a:solidFill>
          <a:ln/>
        </p:spPr>
        <p:txBody>
          <a:bodyPr/>
          <a:lstStyle/>
          <a:p>
            <a:endParaRPr lang="en-US"/>
          </a:p>
        </p:txBody>
      </p:sp>
      <p:pic>
        <p:nvPicPr>
          <p:cNvPr id="13" name="Image 2" descr="preencoded.png"/>
          <p:cNvPicPr>
            <a:picLocks noChangeAspect="1"/>
          </p:cNvPicPr>
          <p:nvPr/>
        </p:nvPicPr>
        <p:blipFill>
          <a:blip r:embed="rId5"/>
          <a:stretch>
            <a:fillRect/>
          </a:stretch>
        </p:blipFill>
        <p:spPr>
          <a:xfrm>
            <a:off x="826294" y="5587603"/>
            <a:ext cx="6456164" cy="1669852"/>
          </a:xfrm>
          <a:prstGeom prst="rect">
            <a:avLst/>
          </a:prstGeom>
        </p:spPr>
      </p:pic>
      <p:sp>
        <p:nvSpPr>
          <p:cNvPr id="14" name="Text 9"/>
          <p:cNvSpPr/>
          <p:nvPr/>
        </p:nvSpPr>
        <p:spPr>
          <a:xfrm>
            <a:off x="3965853" y="6195774"/>
            <a:ext cx="176927" cy="453509"/>
          </a:xfrm>
          <a:prstGeom prst="rect">
            <a:avLst/>
          </a:prstGeom>
          <a:noFill/>
          <a:ln/>
        </p:spPr>
        <p:txBody>
          <a:bodyPr wrap="none" lIns="0" tIns="0" rIns="0" bIns="0" rtlCol="0" anchor="t"/>
          <a:lstStyle/>
          <a:p>
            <a:pPr marL="0" indent="0" algn="ctr">
              <a:lnSpc>
                <a:spcPts val="3550"/>
              </a:lnSpc>
              <a:buNone/>
            </a:pPr>
            <a:r>
              <a:rPr lang="en-US" sz="2200" dirty="0">
                <a:solidFill>
                  <a:srgbClr val="504C49"/>
                </a:solidFill>
                <a:latin typeface="Platypi Medium" pitchFamily="34" charset="0"/>
                <a:ea typeface="Platypi Medium" pitchFamily="34" charset="-122"/>
                <a:cs typeface="Platypi Medium" pitchFamily="34" charset="-120"/>
              </a:rPr>
              <a:t>3</a:t>
            </a:r>
            <a:endParaRPr lang="en-US" sz="2200" dirty="0"/>
          </a:p>
        </p:txBody>
      </p:sp>
      <p:sp>
        <p:nvSpPr>
          <p:cNvPr id="15" name="Text 10"/>
          <p:cNvSpPr/>
          <p:nvPr/>
        </p:nvSpPr>
        <p:spPr>
          <a:xfrm>
            <a:off x="7509272" y="581441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Balancing Act</a:t>
            </a:r>
            <a:endParaRPr lang="en-US" sz="2200" dirty="0"/>
          </a:p>
        </p:txBody>
      </p:sp>
      <p:sp>
        <p:nvSpPr>
          <p:cNvPr id="16" name="Text 11"/>
          <p:cNvSpPr/>
          <p:nvPr/>
        </p:nvSpPr>
        <p:spPr>
          <a:xfrm>
            <a:off x="7509272" y="6304836"/>
            <a:ext cx="6100524"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Aligning compliance needs with Supplier 1001's strategic importance.</a:t>
            </a:r>
            <a:endParaRPr lang="en-US" sz="1750" dirty="0"/>
          </a:p>
        </p:txBody>
      </p:sp>
      <p:pic>
        <p:nvPicPr>
          <p:cNvPr id="17" name="Image 1" descr="preencoded.png">
            <a:extLst>
              <a:ext uri="{FF2B5EF4-FFF2-40B4-BE49-F238E27FC236}">
                <a16:creationId xmlns:a16="http://schemas.microsoft.com/office/drawing/2014/main" id="{D0F8A654-24B2-1939-780D-7525ED3BDF4A}"/>
              </a:ext>
            </a:extLst>
          </p:cNvPr>
          <p:cNvPicPr>
            <a:picLocks noChangeAspect="1"/>
          </p:cNvPicPr>
          <p:nvPr/>
        </p:nvPicPr>
        <p:blipFill>
          <a:blip r:embed="rId6"/>
          <a:stretch>
            <a:fillRect/>
          </a:stretch>
        </p:blipFill>
        <p:spPr>
          <a:xfrm>
            <a:off x="8396227" y="2454652"/>
            <a:ext cx="530662" cy="530662"/>
          </a:xfrm>
          <a:prstGeom prst="rect">
            <a:avLst/>
          </a:prstGeom>
        </p:spPr>
      </p:pic>
      <p:pic>
        <p:nvPicPr>
          <p:cNvPr id="18" name="Image 2" descr="preencoded.png">
            <a:extLst>
              <a:ext uri="{FF2B5EF4-FFF2-40B4-BE49-F238E27FC236}">
                <a16:creationId xmlns:a16="http://schemas.microsoft.com/office/drawing/2014/main" id="{03B14BFE-0145-6890-03A0-A38968C1DC68}"/>
              </a:ext>
            </a:extLst>
          </p:cNvPr>
          <p:cNvPicPr>
            <a:picLocks noChangeAspect="1"/>
          </p:cNvPicPr>
          <p:nvPr/>
        </p:nvPicPr>
        <p:blipFill>
          <a:blip r:embed="rId7"/>
          <a:stretch>
            <a:fillRect/>
          </a:stretch>
        </p:blipFill>
        <p:spPr>
          <a:xfrm>
            <a:off x="9230022" y="4021543"/>
            <a:ext cx="530662" cy="530662"/>
          </a:xfrm>
          <a:prstGeom prst="rect">
            <a:avLst/>
          </a:prstGeom>
        </p:spPr>
      </p:pic>
      <p:pic>
        <p:nvPicPr>
          <p:cNvPr id="19" name="Image 3" descr="preencoded.png">
            <a:extLst>
              <a:ext uri="{FF2B5EF4-FFF2-40B4-BE49-F238E27FC236}">
                <a16:creationId xmlns:a16="http://schemas.microsoft.com/office/drawing/2014/main" id="{E746D565-5370-69BA-8B35-BE51EC16789F}"/>
              </a:ext>
            </a:extLst>
          </p:cNvPr>
          <p:cNvPicPr>
            <a:picLocks noChangeAspect="1"/>
          </p:cNvPicPr>
          <p:nvPr/>
        </p:nvPicPr>
        <p:blipFill>
          <a:blip r:embed="rId8"/>
          <a:stretch>
            <a:fillRect/>
          </a:stretch>
        </p:blipFill>
        <p:spPr>
          <a:xfrm>
            <a:off x="9874170" y="5695355"/>
            <a:ext cx="530662" cy="53066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08633" y="568523"/>
            <a:ext cx="5159454" cy="644843"/>
          </a:xfrm>
          <a:prstGeom prst="rect">
            <a:avLst/>
          </a:prstGeom>
          <a:noFill/>
          <a:ln/>
        </p:spPr>
        <p:txBody>
          <a:bodyPr wrap="none" lIns="0" tIns="0" rIns="0" bIns="0" rtlCol="0" anchor="t"/>
          <a:lstStyle/>
          <a:p>
            <a:pPr marL="0" indent="0">
              <a:lnSpc>
                <a:spcPts val="5050"/>
              </a:lnSpc>
              <a:buNone/>
            </a:pPr>
            <a:r>
              <a:rPr lang="en-US" sz="4050" dirty="0">
                <a:solidFill>
                  <a:srgbClr val="1B1B27"/>
                </a:solidFill>
                <a:latin typeface="Raleway" pitchFamily="34" charset="0"/>
                <a:ea typeface="Raleway" pitchFamily="34" charset="-122"/>
                <a:cs typeface="Raleway" pitchFamily="34" charset="-120"/>
              </a:rPr>
              <a:t>Spend Analysis</a:t>
            </a:r>
            <a:endParaRPr lang="en-US" sz="4050" dirty="0"/>
          </a:p>
        </p:txBody>
      </p:sp>
      <p:sp>
        <p:nvSpPr>
          <p:cNvPr id="4" name="Text 1"/>
          <p:cNvSpPr/>
          <p:nvPr/>
        </p:nvSpPr>
        <p:spPr>
          <a:xfrm>
            <a:off x="6208633" y="1522928"/>
            <a:ext cx="7699534" cy="1320165"/>
          </a:xfrm>
          <a:prstGeom prst="rect">
            <a:avLst/>
          </a:prstGeom>
          <a:noFill/>
          <a:ln/>
        </p:spPr>
        <p:txBody>
          <a:bodyPr wrap="square" lIns="0" tIns="0" rIns="0" bIns="0" rtlCol="0" anchor="t"/>
          <a:lstStyle/>
          <a:p>
            <a:pPr marL="0" indent="0">
              <a:lnSpc>
                <a:spcPts val="2600"/>
              </a:lnSpc>
              <a:buNone/>
            </a:pPr>
            <a:r>
              <a:rPr lang="en-US" sz="1600" dirty="0">
                <a:solidFill>
                  <a:srgbClr val="3C3939"/>
                </a:solidFill>
                <a:latin typeface="Roboto" pitchFamily="34" charset="0"/>
                <a:ea typeface="Roboto" pitchFamily="34" charset="-122"/>
                <a:cs typeface="Roboto" pitchFamily="34" charset="-120"/>
              </a:rPr>
              <a:t>Power BI analysis revealed a significant increase in spend, peaking at $518.29K—72.76% over the $300k P-Card monthly threshold. This breach underscores the urgency for implementing robust compliance measures and enhancing financial controls.</a:t>
            </a:r>
            <a:endParaRPr lang="en-US" sz="1600" dirty="0"/>
          </a:p>
        </p:txBody>
      </p:sp>
      <p:sp>
        <p:nvSpPr>
          <p:cNvPr id="5" name="Text 2"/>
          <p:cNvSpPr/>
          <p:nvPr/>
        </p:nvSpPr>
        <p:spPr>
          <a:xfrm>
            <a:off x="6208633" y="3178373"/>
            <a:ext cx="3694986" cy="681038"/>
          </a:xfrm>
          <a:prstGeom prst="rect">
            <a:avLst/>
          </a:prstGeom>
          <a:noFill/>
          <a:ln/>
        </p:spPr>
        <p:txBody>
          <a:bodyPr wrap="none" lIns="0" tIns="0" rIns="0" bIns="0" rtlCol="0" anchor="t"/>
          <a:lstStyle/>
          <a:p>
            <a:pPr marL="0" indent="0" algn="ctr">
              <a:lnSpc>
                <a:spcPts val="5350"/>
              </a:lnSpc>
              <a:buNone/>
            </a:pPr>
            <a:r>
              <a:rPr lang="en-US" sz="5350" dirty="0">
                <a:solidFill>
                  <a:srgbClr val="3C3939"/>
                </a:solidFill>
                <a:latin typeface="Raleway" pitchFamily="34" charset="0"/>
                <a:ea typeface="Raleway" pitchFamily="34" charset="-122"/>
                <a:cs typeface="Raleway" pitchFamily="34" charset="-120"/>
              </a:rPr>
              <a:t>$518.29K</a:t>
            </a:r>
            <a:endParaRPr lang="en-US" sz="5350" dirty="0"/>
          </a:p>
        </p:txBody>
      </p:sp>
      <p:sp>
        <p:nvSpPr>
          <p:cNvPr id="6" name="Text 3"/>
          <p:cNvSpPr/>
          <p:nvPr/>
        </p:nvSpPr>
        <p:spPr>
          <a:xfrm>
            <a:off x="6766203" y="4117300"/>
            <a:ext cx="2579727" cy="322421"/>
          </a:xfrm>
          <a:prstGeom prst="rect">
            <a:avLst/>
          </a:prstGeom>
          <a:noFill/>
          <a:ln/>
        </p:spPr>
        <p:txBody>
          <a:bodyPr wrap="none" lIns="0" tIns="0" rIns="0" bIns="0" rtlCol="0" anchor="t"/>
          <a:lstStyle/>
          <a:p>
            <a:pPr marL="0" indent="0" algn="ctr">
              <a:lnSpc>
                <a:spcPts val="2500"/>
              </a:lnSpc>
              <a:buNone/>
            </a:pPr>
            <a:r>
              <a:rPr lang="en-US" sz="2000" dirty="0">
                <a:solidFill>
                  <a:srgbClr val="3C3939"/>
                </a:solidFill>
                <a:latin typeface="Raleway" pitchFamily="34" charset="0"/>
                <a:ea typeface="Raleway" pitchFamily="34" charset="-122"/>
                <a:cs typeface="Raleway" pitchFamily="34" charset="-120"/>
              </a:rPr>
              <a:t>Peak Spend in 2024</a:t>
            </a:r>
            <a:endParaRPr lang="en-US" sz="2000" dirty="0"/>
          </a:p>
        </p:txBody>
      </p:sp>
      <p:sp>
        <p:nvSpPr>
          <p:cNvPr id="7" name="Text 4"/>
          <p:cNvSpPr/>
          <p:nvPr/>
        </p:nvSpPr>
        <p:spPr>
          <a:xfrm>
            <a:off x="6208633" y="4563547"/>
            <a:ext cx="3694986" cy="660083"/>
          </a:xfrm>
          <a:prstGeom prst="rect">
            <a:avLst/>
          </a:prstGeom>
          <a:noFill/>
          <a:ln/>
        </p:spPr>
        <p:txBody>
          <a:bodyPr wrap="square" lIns="0" tIns="0" rIns="0" bIns="0" rtlCol="0" anchor="t"/>
          <a:lstStyle/>
          <a:p>
            <a:pPr marL="0" indent="0" algn="ctr">
              <a:lnSpc>
                <a:spcPts val="2600"/>
              </a:lnSpc>
              <a:buNone/>
            </a:pPr>
            <a:r>
              <a:rPr lang="en-US" sz="1600" dirty="0">
                <a:solidFill>
                  <a:srgbClr val="3C3939"/>
                </a:solidFill>
                <a:latin typeface="Roboto" pitchFamily="34" charset="0"/>
                <a:ea typeface="Roboto" pitchFamily="34" charset="-122"/>
                <a:cs typeface="Roboto" pitchFamily="34" charset="-120"/>
              </a:rPr>
              <a:t>Highest recorded expenditure with Supplier 1001</a:t>
            </a:r>
            <a:endParaRPr lang="en-US" sz="1600" dirty="0"/>
          </a:p>
        </p:txBody>
      </p:sp>
      <p:sp>
        <p:nvSpPr>
          <p:cNvPr id="8" name="Text 5"/>
          <p:cNvSpPr/>
          <p:nvPr/>
        </p:nvSpPr>
        <p:spPr>
          <a:xfrm>
            <a:off x="10213181" y="3178373"/>
            <a:ext cx="3694986" cy="681038"/>
          </a:xfrm>
          <a:prstGeom prst="rect">
            <a:avLst/>
          </a:prstGeom>
          <a:noFill/>
          <a:ln/>
        </p:spPr>
        <p:txBody>
          <a:bodyPr wrap="none" lIns="0" tIns="0" rIns="0" bIns="0" rtlCol="0" anchor="t"/>
          <a:lstStyle/>
          <a:p>
            <a:pPr marL="0" indent="0" algn="ctr">
              <a:lnSpc>
                <a:spcPts val="5350"/>
              </a:lnSpc>
              <a:buNone/>
            </a:pPr>
            <a:r>
              <a:rPr lang="en-US" sz="5350" dirty="0">
                <a:solidFill>
                  <a:srgbClr val="3C3939"/>
                </a:solidFill>
                <a:latin typeface="Raleway" pitchFamily="34" charset="0"/>
                <a:ea typeface="Raleway" pitchFamily="34" charset="-122"/>
                <a:cs typeface="Raleway" pitchFamily="34" charset="-120"/>
              </a:rPr>
              <a:t>72.76%</a:t>
            </a:r>
            <a:endParaRPr lang="en-US" sz="5350" dirty="0"/>
          </a:p>
        </p:txBody>
      </p:sp>
      <p:sp>
        <p:nvSpPr>
          <p:cNvPr id="9" name="Text 6"/>
          <p:cNvSpPr/>
          <p:nvPr/>
        </p:nvSpPr>
        <p:spPr>
          <a:xfrm>
            <a:off x="10770751" y="4117300"/>
            <a:ext cx="2579727" cy="322421"/>
          </a:xfrm>
          <a:prstGeom prst="rect">
            <a:avLst/>
          </a:prstGeom>
          <a:noFill/>
          <a:ln/>
        </p:spPr>
        <p:txBody>
          <a:bodyPr wrap="none" lIns="0" tIns="0" rIns="0" bIns="0" rtlCol="0" anchor="t"/>
          <a:lstStyle/>
          <a:p>
            <a:pPr marL="0" indent="0" algn="ctr">
              <a:lnSpc>
                <a:spcPts val="2500"/>
              </a:lnSpc>
              <a:buNone/>
            </a:pPr>
            <a:r>
              <a:rPr lang="en-US" sz="2000" dirty="0">
                <a:solidFill>
                  <a:srgbClr val="3C3939"/>
                </a:solidFill>
                <a:latin typeface="Raleway" pitchFamily="34" charset="0"/>
                <a:ea typeface="Raleway" pitchFamily="34" charset="-122"/>
                <a:cs typeface="Raleway" pitchFamily="34" charset="-120"/>
              </a:rPr>
              <a:t>Over Threshold</a:t>
            </a:r>
            <a:endParaRPr lang="en-US" sz="2000" dirty="0"/>
          </a:p>
        </p:txBody>
      </p:sp>
      <p:sp>
        <p:nvSpPr>
          <p:cNvPr id="10" name="Text 7"/>
          <p:cNvSpPr/>
          <p:nvPr/>
        </p:nvSpPr>
        <p:spPr>
          <a:xfrm>
            <a:off x="10213181" y="4563547"/>
            <a:ext cx="3694986" cy="660083"/>
          </a:xfrm>
          <a:prstGeom prst="rect">
            <a:avLst/>
          </a:prstGeom>
          <a:noFill/>
          <a:ln/>
        </p:spPr>
        <p:txBody>
          <a:bodyPr wrap="square" lIns="0" tIns="0" rIns="0" bIns="0" rtlCol="0" anchor="t"/>
          <a:lstStyle/>
          <a:p>
            <a:pPr marL="0" indent="0" algn="ctr">
              <a:lnSpc>
                <a:spcPts val="2600"/>
              </a:lnSpc>
              <a:buNone/>
            </a:pPr>
            <a:r>
              <a:rPr lang="en-US" sz="1600" dirty="0">
                <a:solidFill>
                  <a:srgbClr val="3C3939"/>
                </a:solidFill>
                <a:latin typeface="Roboto" pitchFamily="34" charset="0"/>
                <a:ea typeface="Roboto" pitchFamily="34" charset="-122"/>
                <a:cs typeface="Roboto" pitchFamily="34" charset="-120"/>
              </a:rPr>
              <a:t>Percentage exceeding the $300k P-Card limit</a:t>
            </a:r>
            <a:endParaRPr lang="en-US" sz="1600" dirty="0"/>
          </a:p>
        </p:txBody>
      </p:sp>
      <p:sp>
        <p:nvSpPr>
          <p:cNvPr id="11" name="Text 8"/>
          <p:cNvSpPr/>
          <p:nvPr/>
        </p:nvSpPr>
        <p:spPr>
          <a:xfrm>
            <a:off x="6208633" y="5945862"/>
            <a:ext cx="3694986" cy="681038"/>
          </a:xfrm>
          <a:prstGeom prst="rect">
            <a:avLst/>
          </a:prstGeom>
          <a:noFill/>
          <a:ln/>
        </p:spPr>
        <p:txBody>
          <a:bodyPr wrap="none" lIns="0" tIns="0" rIns="0" bIns="0" rtlCol="0" anchor="t"/>
          <a:lstStyle/>
          <a:p>
            <a:pPr marL="0" indent="0" algn="ctr">
              <a:lnSpc>
                <a:spcPts val="5350"/>
              </a:lnSpc>
              <a:buNone/>
            </a:pPr>
            <a:r>
              <a:rPr lang="en-US" sz="5350" dirty="0">
                <a:solidFill>
                  <a:srgbClr val="3C3939"/>
                </a:solidFill>
                <a:latin typeface="Raleway" pitchFamily="34" charset="0"/>
                <a:ea typeface="Raleway" pitchFamily="34" charset="-122"/>
                <a:cs typeface="Raleway" pitchFamily="34" charset="-120"/>
              </a:rPr>
              <a:t>$300K</a:t>
            </a:r>
            <a:endParaRPr lang="en-US" sz="5350" dirty="0"/>
          </a:p>
        </p:txBody>
      </p:sp>
      <p:sp>
        <p:nvSpPr>
          <p:cNvPr id="12" name="Text 9"/>
          <p:cNvSpPr/>
          <p:nvPr/>
        </p:nvSpPr>
        <p:spPr>
          <a:xfrm>
            <a:off x="6766203" y="6884789"/>
            <a:ext cx="2579727" cy="322421"/>
          </a:xfrm>
          <a:prstGeom prst="rect">
            <a:avLst/>
          </a:prstGeom>
          <a:noFill/>
          <a:ln/>
        </p:spPr>
        <p:txBody>
          <a:bodyPr wrap="none" lIns="0" tIns="0" rIns="0" bIns="0" rtlCol="0" anchor="t"/>
          <a:lstStyle/>
          <a:p>
            <a:pPr marL="0" indent="0" algn="ctr">
              <a:lnSpc>
                <a:spcPts val="2500"/>
              </a:lnSpc>
              <a:buNone/>
            </a:pPr>
            <a:r>
              <a:rPr lang="en-US" sz="2000" dirty="0">
                <a:solidFill>
                  <a:srgbClr val="3C3939"/>
                </a:solidFill>
                <a:latin typeface="Raleway" pitchFamily="34" charset="0"/>
                <a:ea typeface="Raleway" pitchFamily="34" charset="-122"/>
                <a:cs typeface="Raleway" pitchFamily="34" charset="-120"/>
              </a:rPr>
              <a:t>P-Card Threshold</a:t>
            </a:r>
            <a:endParaRPr lang="en-US" sz="2000" dirty="0"/>
          </a:p>
        </p:txBody>
      </p:sp>
      <p:sp>
        <p:nvSpPr>
          <p:cNvPr id="13" name="Text 10"/>
          <p:cNvSpPr/>
          <p:nvPr/>
        </p:nvSpPr>
        <p:spPr>
          <a:xfrm>
            <a:off x="6208633" y="7331035"/>
            <a:ext cx="3694986" cy="330041"/>
          </a:xfrm>
          <a:prstGeom prst="rect">
            <a:avLst/>
          </a:prstGeom>
          <a:noFill/>
          <a:ln/>
        </p:spPr>
        <p:txBody>
          <a:bodyPr wrap="none" lIns="0" tIns="0" rIns="0" bIns="0" rtlCol="0" anchor="t"/>
          <a:lstStyle/>
          <a:p>
            <a:pPr marL="0" indent="0" algn="ctr">
              <a:lnSpc>
                <a:spcPts val="2600"/>
              </a:lnSpc>
              <a:buNone/>
            </a:pPr>
            <a:r>
              <a:rPr lang="en-US" sz="1600" dirty="0">
                <a:solidFill>
                  <a:srgbClr val="3C3939"/>
                </a:solidFill>
                <a:latin typeface="Roboto" pitchFamily="34" charset="0"/>
                <a:ea typeface="Roboto" pitchFamily="34" charset="-122"/>
                <a:cs typeface="Roboto" pitchFamily="34" charset="-120"/>
              </a:rPr>
              <a:t>Maximum allowed spend on P-Card</a:t>
            </a:r>
            <a:endParaRPr lang="en-US" sz="1600" dirty="0"/>
          </a:p>
        </p:txBody>
      </p:sp>
      <p:pic>
        <p:nvPicPr>
          <p:cNvPr id="15" name="Picture 14">
            <a:extLst>
              <a:ext uri="{FF2B5EF4-FFF2-40B4-BE49-F238E27FC236}">
                <a16:creationId xmlns:a16="http://schemas.microsoft.com/office/drawing/2014/main" id="{CA2D3A8E-6CE8-49F4-C719-68A3D990196D}"/>
              </a:ext>
            </a:extLst>
          </p:cNvPr>
          <p:cNvPicPr>
            <a:picLocks noChangeAspect="1"/>
          </p:cNvPicPr>
          <p:nvPr/>
        </p:nvPicPr>
        <p:blipFill>
          <a:blip r:embed="rId3"/>
          <a:stretch>
            <a:fillRect/>
          </a:stretch>
        </p:blipFill>
        <p:spPr>
          <a:xfrm>
            <a:off x="0" y="0"/>
            <a:ext cx="5988358" cy="3588774"/>
          </a:xfrm>
          <a:prstGeom prst="rect">
            <a:avLst/>
          </a:prstGeom>
        </p:spPr>
      </p:pic>
      <p:pic>
        <p:nvPicPr>
          <p:cNvPr id="17" name="Picture 16">
            <a:extLst>
              <a:ext uri="{FF2B5EF4-FFF2-40B4-BE49-F238E27FC236}">
                <a16:creationId xmlns:a16="http://schemas.microsoft.com/office/drawing/2014/main" id="{9F538CC4-CBAA-D940-263A-4EDC939C9845}"/>
              </a:ext>
            </a:extLst>
          </p:cNvPr>
          <p:cNvPicPr>
            <a:picLocks noChangeAspect="1"/>
          </p:cNvPicPr>
          <p:nvPr/>
        </p:nvPicPr>
        <p:blipFill>
          <a:blip r:embed="rId4"/>
          <a:stretch>
            <a:fillRect/>
          </a:stretch>
        </p:blipFill>
        <p:spPr>
          <a:xfrm>
            <a:off x="106050" y="3859411"/>
            <a:ext cx="6178868" cy="403995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4002881"/>
            <a:ext cx="7962067"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Why Supplier 1001 is Critical</a:t>
            </a:r>
            <a:endParaRPr lang="en-US" sz="4450" dirty="0"/>
          </a:p>
        </p:txBody>
      </p:sp>
      <p:pic>
        <p:nvPicPr>
          <p:cNvPr id="4" name="Image 1" descr="preencoded.png"/>
          <p:cNvPicPr>
            <a:picLocks noChangeAspect="1"/>
          </p:cNvPicPr>
          <p:nvPr/>
        </p:nvPicPr>
        <p:blipFill>
          <a:blip r:embed="rId4"/>
          <a:stretch>
            <a:fillRect/>
          </a:stretch>
        </p:blipFill>
        <p:spPr>
          <a:xfrm>
            <a:off x="793790" y="5051822"/>
            <a:ext cx="566976" cy="566976"/>
          </a:xfrm>
          <a:prstGeom prst="rect">
            <a:avLst/>
          </a:prstGeom>
        </p:spPr>
      </p:pic>
      <p:sp>
        <p:nvSpPr>
          <p:cNvPr id="5" name="Text 1"/>
          <p:cNvSpPr/>
          <p:nvPr/>
        </p:nvSpPr>
        <p:spPr>
          <a:xfrm>
            <a:off x="793790" y="584561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Diverse Supplier</a:t>
            </a:r>
            <a:endParaRPr lang="en-US" sz="2200" dirty="0"/>
          </a:p>
        </p:txBody>
      </p:sp>
      <p:sp>
        <p:nvSpPr>
          <p:cNvPr id="6" name="Text 2"/>
          <p:cNvSpPr/>
          <p:nvPr/>
        </p:nvSpPr>
        <p:spPr>
          <a:xfrm>
            <a:off x="793790" y="6336030"/>
            <a:ext cx="4120753" cy="362903"/>
          </a:xfrm>
          <a:prstGeom prst="rect">
            <a:avLst/>
          </a:prstGeom>
          <a:noFill/>
          <a:ln/>
        </p:spPr>
        <p:txBody>
          <a:bodyPr wrap="non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Aligned with corporate diversity goals.</a:t>
            </a:r>
            <a:endParaRPr lang="en-US" sz="1750" dirty="0"/>
          </a:p>
        </p:txBody>
      </p:sp>
      <p:pic>
        <p:nvPicPr>
          <p:cNvPr id="7" name="Image 2" descr="preencoded.png"/>
          <p:cNvPicPr>
            <a:picLocks noChangeAspect="1"/>
          </p:cNvPicPr>
          <p:nvPr/>
        </p:nvPicPr>
        <p:blipFill>
          <a:blip r:embed="rId5"/>
          <a:stretch>
            <a:fillRect/>
          </a:stretch>
        </p:blipFill>
        <p:spPr>
          <a:xfrm>
            <a:off x="5254704" y="5051822"/>
            <a:ext cx="566976" cy="566976"/>
          </a:xfrm>
          <a:prstGeom prst="rect">
            <a:avLst/>
          </a:prstGeom>
        </p:spPr>
      </p:pic>
      <p:sp>
        <p:nvSpPr>
          <p:cNvPr id="8" name="Text 3"/>
          <p:cNvSpPr/>
          <p:nvPr/>
        </p:nvSpPr>
        <p:spPr>
          <a:xfrm>
            <a:off x="5254704" y="5845612"/>
            <a:ext cx="2847380"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Proven Track Record</a:t>
            </a:r>
            <a:endParaRPr lang="en-US" sz="2200" dirty="0"/>
          </a:p>
        </p:txBody>
      </p:sp>
      <p:sp>
        <p:nvSpPr>
          <p:cNvPr id="9" name="Text 4"/>
          <p:cNvSpPr/>
          <p:nvPr/>
        </p:nvSpPr>
        <p:spPr>
          <a:xfrm>
            <a:off x="5254704" y="6336030"/>
            <a:ext cx="4120872"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High performance and stakeholder satisfaction.</a:t>
            </a:r>
            <a:endParaRPr lang="en-US" sz="1750" dirty="0"/>
          </a:p>
        </p:txBody>
      </p:sp>
      <p:pic>
        <p:nvPicPr>
          <p:cNvPr id="10" name="Image 3" descr="preencoded.png"/>
          <p:cNvPicPr>
            <a:picLocks noChangeAspect="1"/>
          </p:cNvPicPr>
          <p:nvPr/>
        </p:nvPicPr>
        <p:blipFill>
          <a:blip r:embed="rId6"/>
          <a:stretch>
            <a:fillRect/>
          </a:stretch>
        </p:blipFill>
        <p:spPr>
          <a:xfrm>
            <a:off x="9715738" y="5051822"/>
            <a:ext cx="566976" cy="566976"/>
          </a:xfrm>
          <a:prstGeom prst="rect">
            <a:avLst/>
          </a:prstGeom>
        </p:spPr>
      </p:pic>
      <p:sp>
        <p:nvSpPr>
          <p:cNvPr id="11" name="Text 5"/>
          <p:cNvSpPr/>
          <p:nvPr/>
        </p:nvSpPr>
        <p:spPr>
          <a:xfrm>
            <a:off x="9715738" y="5845612"/>
            <a:ext cx="3601641"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Cost-Saving Arrangement</a:t>
            </a:r>
            <a:endParaRPr lang="en-US" sz="2200" dirty="0"/>
          </a:p>
        </p:txBody>
      </p:sp>
      <p:sp>
        <p:nvSpPr>
          <p:cNvPr id="12" name="Text 6"/>
          <p:cNvSpPr/>
          <p:nvPr/>
        </p:nvSpPr>
        <p:spPr>
          <a:xfrm>
            <a:off x="9715738" y="6336030"/>
            <a:ext cx="4120753"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Unique benefits through shared resources.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85867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201B18"/>
                </a:solidFill>
                <a:latin typeface="Platypi Medium" pitchFamily="34" charset="0"/>
                <a:ea typeface="Platypi Medium" pitchFamily="34" charset="-122"/>
                <a:cs typeface="Platypi Medium" pitchFamily="34" charset="-120"/>
              </a:rPr>
              <a:t>Root Cause Analysis</a:t>
            </a:r>
            <a:endParaRPr lang="en-US" sz="4450" dirty="0"/>
          </a:p>
        </p:txBody>
      </p:sp>
      <p:sp>
        <p:nvSpPr>
          <p:cNvPr id="4" name="Shape 1"/>
          <p:cNvSpPr/>
          <p:nvPr/>
        </p:nvSpPr>
        <p:spPr>
          <a:xfrm>
            <a:off x="1118711" y="1907619"/>
            <a:ext cx="30480" cy="5463183"/>
          </a:xfrm>
          <a:prstGeom prst="roundRect">
            <a:avLst>
              <a:gd name="adj" fmla="val 111628"/>
            </a:avLst>
          </a:prstGeom>
          <a:solidFill>
            <a:srgbClr val="D8D4D4"/>
          </a:solidFill>
          <a:ln/>
        </p:spPr>
        <p:txBody>
          <a:bodyPr/>
          <a:lstStyle/>
          <a:p>
            <a:endParaRPr lang="en-US"/>
          </a:p>
        </p:txBody>
      </p:sp>
      <p:sp>
        <p:nvSpPr>
          <p:cNvPr id="5" name="Shape 2"/>
          <p:cNvSpPr/>
          <p:nvPr/>
        </p:nvSpPr>
        <p:spPr>
          <a:xfrm>
            <a:off x="1358622" y="2402681"/>
            <a:ext cx="793790" cy="30480"/>
          </a:xfrm>
          <a:prstGeom prst="roundRect">
            <a:avLst>
              <a:gd name="adj" fmla="val 111628"/>
            </a:avLst>
          </a:prstGeom>
          <a:solidFill>
            <a:srgbClr val="D8D4D4"/>
          </a:solidFill>
          <a:ln/>
        </p:spPr>
        <p:txBody>
          <a:bodyPr/>
          <a:lstStyle/>
          <a:p>
            <a:endParaRPr lang="en-US"/>
          </a:p>
        </p:txBody>
      </p:sp>
      <p:sp>
        <p:nvSpPr>
          <p:cNvPr id="6" name="Shape 3"/>
          <p:cNvSpPr/>
          <p:nvPr/>
        </p:nvSpPr>
        <p:spPr>
          <a:xfrm>
            <a:off x="878800" y="2162770"/>
            <a:ext cx="510302" cy="510302"/>
          </a:xfrm>
          <a:prstGeom prst="roundRect">
            <a:avLst>
              <a:gd name="adj" fmla="val 6667"/>
            </a:avLst>
          </a:prstGeom>
          <a:solidFill>
            <a:srgbClr val="F9F7F7"/>
          </a:solidFill>
          <a:ln/>
        </p:spPr>
        <p:txBody>
          <a:bodyPr/>
          <a:lstStyle/>
          <a:p>
            <a:endParaRPr lang="en-US"/>
          </a:p>
        </p:txBody>
      </p:sp>
      <p:sp>
        <p:nvSpPr>
          <p:cNvPr id="7" name="Text 4"/>
          <p:cNvSpPr/>
          <p:nvPr/>
        </p:nvSpPr>
        <p:spPr>
          <a:xfrm>
            <a:off x="1057513" y="2247781"/>
            <a:ext cx="152757" cy="34028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1</a:t>
            </a:r>
            <a:endParaRPr lang="en-US" sz="2650" dirty="0"/>
          </a:p>
        </p:txBody>
      </p:sp>
      <p:sp>
        <p:nvSpPr>
          <p:cNvPr id="8" name="Text 5"/>
          <p:cNvSpPr/>
          <p:nvPr/>
        </p:nvSpPr>
        <p:spPr>
          <a:xfrm>
            <a:off x="2381488" y="21344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Policy Unawareness</a:t>
            </a:r>
            <a:endParaRPr lang="en-US" sz="2200" dirty="0"/>
          </a:p>
        </p:txBody>
      </p:sp>
      <p:sp>
        <p:nvSpPr>
          <p:cNvPr id="9" name="Text 6"/>
          <p:cNvSpPr/>
          <p:nvPr/>
        </p:nvSpPr>
        <p:spPr>
          <a:xfrm>
            <a:off x="2381488" y="2624852"/>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Lack of awareness about the $300k p-card threshold led to unintentional breaches and potential risks.</a:t>
            </a:r>
            <a:endParaRPr lang="en-US" sz="1750" dirty="0"/>
          </a:p>
        </p:txBody>
      </p:sp>
      <p:sp>
        <p:nvSpPr>
          <p:cNvPr id="10" name="Shape 7"/>
          <p:cNvSpPr/>
          <p:nvPr/>
        </p:nvSpPr>
        <p:spPr>
          <a:xfrm>
            <a:off x="1358622" y="4299347"/>
            <a:ext cx="793790" cy="30480"/>
          </a:xfrm>
          <a:prstGeom prst="roundRect">
            <a:avLst>
              <a:gd name="adj" fmla="val 111628"/>
            </a:avLst>
          </a:prstGeom>
          <a:solidFill>
            <a:srgbClr val="D8D4D4"/>
          </a:solidFill>
          <a:ln/>
        </p:spPr>
        <p:txBody>
          <a:bodyPr/>
          <a:lstStyle/>
          <a:p>
            <a:endParaRPr lang="en-US"/>
          </a:p>
        </p:txBody>
      </p:sp>
      <p:sp>
        <p:nvSpPr>
          <p:cNvPr id="11" name="Shape 8"/>
          <p:cNvSpPr/>
          <p:nvPr/>
        </p:nvSpPr>
        <p:spPr>
          <a:xfrm>
            <a:off x="878800" y="4059436"/>
            <a:ext cx="510302" cy="510302"/>
          </a:xfrm>
          <a:prstGeom prst="roundRect">
            <a:avLst>
              <a:gd name="adj" fmla="val 6667"/>
            </a:avLst>
          </a:prstGeom>
          <a:solidFill>
            <a:srgbClr val="F9F7F7"/>
          </a:solidFill>
          <a:ln/>
        </p:spPr>
        <p:txBody>
          <a:bodyPr/>
          <a:lstStyle/>
          <a:p>
            <a:endParaRPr lang="en-US"/>
          </a:p>
        </p:txBody>
      </p:sp>
      <p:sp>
        <p:nvSpPr>
          <p:cNvPr id="12" name="Text 9"/>
          <p:cNvSpPr/>
          <p:nvPr/>
        </p:nvSpPr>
        <p:spPr>
          <a:xfrm>
            <a:off x="1024057" y="4144447"/>
            <a:ext cx="219789" cy="34028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2</a:t>
            </a:r>
            <a:endParaRPr lang="en-US" sz="2650" dirty="0"/>
          </a:p>
        </p:txBody>
      </p:sp>
      <p:sp>
        <p:nvSpPr>
          <p:cNvPr id="13" name="Text 10"/>
          <p:cNvSpPr/>
          <p:nvPr/>
        </p:nvSpPr>
        <p:spPr>
          <a:xfrm>
            <a:off x="2381488" y="4031099"/>
            <a:ext cx="3303032"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Increased Work Volume</a:t>
            </a:r>
            <a:endParaRPr lang="en-US" sz="2200" dirty="0"/>
          </a:p>
        </p:txBody>
      </p:sp>
      <p:sp>
        <p:nvSpPr>
          <p:cNvPr id="14" name="Text 11"/>
          <p:cNvSpPr/>
          <p:nvPr/>
        </p:nvSpPr>
        <p:spPr>
          <a:xfrm>
            <a:off x="2381488" y="4521517"/>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Successful partnership growth led to increased work volume, exceeding initial spend projections.</a:t>
            </a:r>
            <a:endParaRPr lang="en-US" sz="1750" dirty="0"/>
          </a:p>
        </p:txBody>
      </p:sp>
      <p:sp>
        <p:nvSpPr>
          <p:cNvPr id="15" name="Shape 12"/>
          <p:cNvSpPr/>
          <p:nvPr/>
        </p:nvSpPr>
        <p:spPr>
          <a:xfrm>
            <a:off x="1358622" y="6196013"/>
            <a:ext cx="793790" cy="30480"/>
          </a:xfrm>
          <a:prstGeom prst="roundRect">
            <a:avLst>
              <a:gd name="adj" fmla="val 111628"/>
            </a:avLst>
          </a:prstGeom>
          <a:solidFill>
            <a:srgbClr val="D8D4D4"/>
          </a:solidFill>
          <a:ln/>
        </p:spPr>
        <p:txBody>
          <a:bodyPr/>
          <a:lstStyle/>
          <a:p>
            <a:endParaRPr lang="en-US"/>
          </a:p>
        </p:txBody>
      </p:sp>
      <p:sp>
        <p:nvSpPr>
          <p:cNvPr id="16" name="Shape 13"/>
          <p:cNvSpPr/>
          <p:nvPr/>
        </p:nvSpPr>
        <p:spPr>
          <a:xfrm>
            <a:off x="878800" y="5956102"/>
            <a:ext cx="510302" cy="510302"/>
          </a:xfrm>
          <a:prstGeom prst="roundRect">
            <a:avLst>
              <a:gd name="adj" fmla="val 6667"/>
            </a:avLst>
          </a:prstGeom>
          <a:solidFill>
            <a:srgbClr val="F9F7F7"/>
          </a:solidFill>
          <a:ln/>
        </p:spPr>
        <p:txBody>
          <a:bodyPr/>
          <a:lstStyle/>
          <a:p>
            <a:endParaRPr lang="en-US"/>
          </a:p>
        </p:txBody>
      </p:sp>
      <p:sp>
        <p:nvSpPr>
          <p:cNvPr id="17" name="Text 14"/>
          <p:cNvSpPr/>
          <p:nvPr/>
        </p:nvSpPr>
        <p:spPr>
          <a:xfrm>
            <a:off x="1027748" y="6041112"/>
            <a:ext cx="212288" cy="340281"/>
          </a:xfrm>
          <a:prstGeom prst="rect">
            <a:avLst/>
          </a:prstGeom>
          <a:noFill/>
          <a:ln/>
        </p:spPr>
        <p:txBody>
          <a:bodyPr wrap="none" lIns="0" tIns="0" rIns="0" bIns="0" rtlCol="0" anchor="t"/>
          <a:lstStyle/>
          <a:p>
            <a:pPr marL="0" indent="0" algn="ctr">
              <a:lnSpc>
                <a:spcPts val="2650"/>
              </a:lnSpc>
              <a:buNone/>
            </a:pPr>
            <a:r>
              <a:rPr lang="en-US" sz="2650" dirty="0">
                <a:solidFill>
                  <a:srgbClr val="504C49"/>
                </a:solidFill>
                <a:latin typeface="Platypi Medium" pitchFamily="34" charset="0"/>
                <a:ea typeface="Platypi Medium" pitchFamily="34" charset="-122"/>
                <a:cs typeface="Platypi Medium" pitchFamily="34" charset="-120"/>
              </a:rPr>
              <a:t>3</a:t>
            </a:r>
            <a:endParaRPr lang="en-US" sz="2650" dirty="0"/>
          </a:p>
        </p:txBody>
      </p:sp>
      <p:sp>
        <p:nvSpPr>
          <p:cNvPr id="18" name="Text 15"/>
          <p:cNvSpPr/>
          <p:nvPr/>
        </p:nvSpPr>
        <p:spPr>
          <a:xfrm>
            <a:off x="2381488" y="5927765"/>
            <a:ext cx="2845118" cy="354330"/>
          </a:xfrm>
          <a:prstGeom prst="rect">
            <a:avLst/>
          </a:prstGeom>
          <a:noFill/>
          <a:ln/>
        </p:spPr>
        <p:txBody>
          <a:bodyPr wrap="none" lIns="0" tIns="0" rIns="0" bIns="0" rtlCol="0" anchor="t"/>
          <a:lstStyle/>
          <a:p>
            <a:pPr marL="0" indent="0" algn="l">
              <a:lnSpc>
                <a:spcPts val="2750"/>
              </a:lnSpc>
              <a:buNone/>
            </a:pPr>
            <a:r>
              <a:rPr lang="en-US" sz="2200" dirty="0">
                <a:solidFill>
                  <a:srgbClr val="504C49"/>
                </a:solidFill>
                <a:latin typeface="Platypi Medium" pitchFamily="34" charset="0"/>
                <a:ea typeface="Platypi Medium" pitchFamily="34" charset="-122"/>
                <a:cs typeface="Platypi Medium" pitchFamily="34" charset="-120"/>
              </a:rPr>
              <a:t>Unaligned Payments</a:t>
            </a:r>
            <a:endParaRPr lang="en-US" sz="2200" dirty="0"/>
          </a:p>
        </p:txBody>
      </p:sp>
      <p:sp>
        <p:nvSpPr>
          <p:cNvPr id="19" name="Text 16"/>
          <p:cNvSpPr/>
          <p:nvPr/>
        </p:nvSpPr>
        <p:spPr>
          <a:xfrm>
            <a:off x="2381488" y="6418183"/>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504C49"/>
                </a:solidFill>
                <a:latin typeface="Source Serif Pro" pitchFamily="34" charset="0"/>
                <a:ea typeface="Source Serif Pro" pitchFamily="34" charset="-122"/>
                <a:cs typeface="Source Serif Pro" pitchFamily="34" charset="-120"/>
              </a:rPr>
              <a:t>Payments outpaced financial policies without proper adjustments, contributing to the compliance issue.</a:t>
            </a:r>
            <a:endParaRPr lang="en-US" sz="1750" dirty="0"/>
          </a:p>
        </p:txBody>
      </p:sp>
      <p:pic>
        <p:nvPicPr>
          <p:cNvPr id="22" name="Picture 21" descr="A graph with a line&#10;&#10;Description automatically generated">
            <a:extLst>
              <a:ext uri="{FF2B5EF4-FFF2-40B4-BE49-F238E27FC236}">
                <a16:creationId xmlns:a16="http://schemas.microsoft.com/office/drawing/2014/main" id="{3BC17E38-60AE-0156-7578-7F3E9F764E05}"/>
              </a:ext>
            </a:extLst>
          </p:cNvPr>
          <p:cNvPicPr>
            <a:picLocks noChangeAspect="1"/>
          </p:cNvPicPr>
          <p:nvPr/>
        </p:nvPicPr>
        <p:blipFill>
          <a:blip r:embed="rId3"/>
          <a:stretch>
            <a:fillRect/>
          </a:stretch>
        </p:blipFill>
        <p:spPr>
          <a:xfrm>
            <a:off x="8315800" y="29462"/>
            <a:ext cx="6314599" cy="820013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22908" y="500420"/>
            <a:ext cx="7870984" cy="1136571"/>
          </a:xfrm>
          <a:prstGeom prst="rect">
            <a:avLst/>
          </a:prstGeom>
          <a:noFill/>
          <a:ln/>
        </p:spPr>
        <p:txBody>
          <a:bodyPr wrap="square" lIns="0" tIns="0" rIns="0" bIns="0" rtlCol="0" anchor="t"/>
          <a:lstStyle/>
          <a:p>
            <a:pPr marL="0" indent="0">
              <a:lnSpc>
                <a:spcPts val="4450"/>
              </a:lnSpc>
              <a:buNone/>
            </a:pPr>
            <a:r>
              <a:rPr lang="en-US" sz="3550" dirty="0">
                <a:solidFill>
                  <a:srgbClr val="201B18"/>
                </a:solidFill>
                <a:latin typeface="Platypi Medium" pitchFamily="34" charset="0"/>
                <a:ea typeface="Platypi Medium" pitchFamily="34" charset="-122"/>
                <a:cs typeface="Platypi Medium" pitchFamily="34" charset="-120"/>
              </a:rPr>
              <a:t>Proposed Solutions to Address Compliance</a:t>
            </a:r>
            <a:endParaRPr lang="en-US" sz="3550" dirty="0"/>
          </a:p>
        </p:txBody>
      </p:sp>
      <p:pic>
        <p:nvPicPr>
          <p:cNvPr id="4" name="Image 1" descr="preencoded.png"/>
          <p:cNvPicPr>
            <a:picLocks noChangeAspect="1"/>
          </p:cNvPicPr>
          <p:nvPr/>
        </p:nvPicPr>
        <p:blipFill>
          <a:blip r:embed="rId4"/>
          <a:stretch>
            <a:fillRect/>
          </a:stretch>
        </p:blipFill>
        <p:spPr>
          <a:xfrm>
            <a:off x="6122908" y="1909763"/>
            <a:ext cx="909280" cy="1454825"/>
          </a:xfrm>
          <a:prstGeom prst="rect">
            <a:avLst/>
          </a:prstGeom>
        </p:spPr>
      </p:pic>
      <p:sp>
        <p:nvSpPr>
          <p:cNvPr id="5" name="Text 1"/>
          <p:cNvSpPr/>
          <p:nvPr/>
        </p:nvSpPr>
        <p:spPr>
          <a:xfrm>
            <a:off x="7304961" y="2091571"/>
            <a:ext cx="2729865" cy="284083"/>
          </a:xfrm>
          <a:prstGeom prst="rect">
            <a:avLst/>
          </a:prstGeom>
          <a:noFill/>
          <a:ln/>
        </p:spPr>
        <p:txBody>
          <a:bodyPr wrap="none" lIns="0" tIns="0" rIns="0" bIns="0" rtlCol="0" anchor="t"/>
          <a:lstStyle/>
          <a:p>
            <a:pPr marL="0" indent="0" algn="l">
              <a:lnSpc>
                <a:spcPts val="2200"/>
              </a:lnSpc>
              <a:buNone/>
            </a:pPr>
            <a:r>
              <a:rPr lang="en-US" sz="1750" dirty="0">
                <a:solidFill>
                  <a:srgbClr val="504C49"/>
                </a:solidFill>
                <a:latin typeface="Platypi Medium" pitchFamily="34" charset="0"/>
                <a:ea typeface="Platypi Medium" pitchFamily="34" charset="-122"/>
                <a:cs typeface="Platypi Medium" pitchFamily="34" charset="-120"/>
              </a:rPr>
              <a:t>Transition to PO System</a:t>
            </a:r>
            <a:endParaRPr lang="en-US" sz="1750" dirty="0"/>
          </a:p>
        </p:txBody>
      </p:sp>
      <p:sp>
        <p:nvSpPr>
          <p:cNvPr id="6" name="Text 2"/>
          <p:cNvSpPr/>
          <p:nvPr/>
        </p:nvSpPr>
        <p:spPr>
          <a:xfrm>
            <a:off x="7304961" y="2484715"/>
            <a:ext cx="6688931" cy="290870"/>
          </a:xfrm>
          <a:prstGeom prst="rect">
            <a:avLst/>
          </a:prstGeom>
          <a:noFill/>
          <a:ln/>
        </p:spPr>
        <p:txBody>
          <a:bodyPr wrap="none" lIns="0" tIns="0" rIns="0" bIns="0" rtlCol="0" anchor="t"/>
          <a:lstStyle/>
          <a:p>
            <a:pPr marL="0" indent="0" algn="l">
              <a:lnSpc>
                <a:spcPts val="2250"/>
              </a:lnSpc>
              <a:buNone/>
            </a:pPr>
            <a:r>
              <a:rPr lang="en-US" sz="1400" dirty="0">
                <a:solidFill>
                  <a:srgbClr val="504C49"/>
                </a:solidFill>
                <a:latin typeface="Source Serif Pro" pitchFamily="34" charset="0"/>
                <a:ea typeface="Source Serif Pro" pitchFamily="34" charset="-122"/>
                <a:cs typeface="Source Serif Pro" pitchFamily="34" charset="-120"/>
              </a:rPr>
              <a:t>Align payments with financial policies.</a:t>
            </a:r>
            <a:endParaRPr lang="en-US" sz="1400" dirty="0"/>
          </a:p>
        </p:txBody>
      </p:sp>
      <p:pic>
        <p:nvPicPr>
          <p:cNvPr id="7" name="Image 2" descr="preencoded.png"/>
          <p:cNvPicPr>
            <a:picLocks noChangeAspect="1"/>
          </p:cNvPicPr>
          <p:nvPr/>
        </p:nvPicPr>
        <p:blipFill>
          <a:blip r:embed="rId5"/>
          <a:stretch>
            <a:fillRect/>
          </a:stretch>
        </p:blipFill>
        <p:spPr>
          <a:xfrm>
            <a:off x="6122908" y="3364587"/>
            <a:ext cx="909280" cy="1454825"/>
          </a:xfrm>
          <a:prstGeom prst="rect">
            <a:avLst/>
          </a:prstGeom>
        </p:spPr>
      </p:pic>
      <p:sp>
        <p:nvSpPr>
          <p:cNvPr id="8" name="Text 3"/>
          <p:cNvSpPr/>
          <p:nvPr/>
        </p:nvSpPr>
        <p:spPr>
          <a:xfrm>
            <a:off x="7304961" y="3546396"/>
            <a:ext cx="3111222" cy="284083"/>
          </a:xfrm>
          <a:prstGeom prst="rect">
            <a:avLst/>
          </a:prstGeom>
          <a:noFill/>
          <a:ln/>
        </p:spPr>
        <p:txBody>
          <a:bodyPr wrap="none" lIns="0" tIns="0" rIns="0" bIns="0" rtlCol="0" anchor="t"/>
          <a:lstStyle/>
          <a:p>
            <a:pPr marL="0" indent="0" algn="l">
              <a:lnSpc>
                <a:spcPts val="2200"/>
              </a:lnSpc>
              <a:buNone/>
            </a:pPr>
            <a:r>
              <a:rPr lang="en-US" sz="1750" dirty="0">
                <a:solidFill>
                  <a:srgbClr val="504C49"/>
                </a:solidFill>
                <a:latin typeface="Platypi Medium" pitchFamily="34" charset="0"/>
                <a:ea typeface="Platypi Medium" pitchFamily="34" charset="-122"/>
                <a:cs typeface="Platypi Medium" pitchFamily="34" charset="-120"/>
              </a:rPr>
              <a:t>Formalize Agreement (MSA)</a:t>
            </a:r>
            <a:endParaRPr lang="en-US" sz="1750" dirty="0"/>
          </a:p>
        </p:txBody>
      </p:sp>
      <p:sp>
        <p:nvSpPr>
          <p:cNvPr id="9" name="Text 4"/>
          <p:cNvSpPr/>
          <p:nvPr/>
        </p:nvSpPr>
        <p:spPr>
          <a:xfrm>
            <a:off x="7304961" y="3939540"/>
            <a:ext cx="6688931" cy="290870"/>
          </a:xfrm>
          <a:prstGeom prst="rect">
            <a:avLst/>
          </a:prstGeom>
          <a:noFill/>
          <a:ln/>
        </p:spPr>
        <p:txBody>
          <a:bodyPr wrap="none" lIns="0" tIns="0" rIns="0" bIns="0" rtlCol="0" anchor="t"/>
          <a:lstStyle/>
          <a:p>
            <a:pPr marL="0" indent="0" algn="l">
              <a:lnSpc>
                <a:spcPts val="2250"/>
              </a:lnSpc>
              <a:buNone/>
            </a:pPr>
            <a:r>
              <a:rPr lang="en-US" sz="1400" dirty="0">
                <a:solidFill>
                  <a:srgbClr val="504C49"/>
                </a:solidFill>
                <a:latin typeface="Source Serif Pro" pitchFamily="34" charset="0"/>
                <a:ea typeface="Source Serif Pro" pitchFamily="34" charset="-122"/>
                <a:cs typeface="Source Serif Pro" pitchFamily="34" charset="-120"/>
              </a:rPr>
              <a:t>Establish clear terms and compliance metrics.</a:t>
            </a:r>
            <a:endParaRPr lang="en-US" sz="1400" dirty="0"/>
          </a:p>
        </p:txBody>
      </p:sp>
      <p:pic>
        <p:nvPicPr>
          <p:cNvPr id="10" name="Image 3" descr="preencoded.png"/>
          <p:cNvPicPr>
            <a:picLocks noChangeAspect="1"/>
          </p:cNvPicPr>
          <p:nvPr/>
        </p:nvPicPr>
        <p:blipFill>
          <a:blip r:embed="rId6"/>
          <a:stretch>
            <a:fillRect/>
          </a:stretch>
        </p:blipFill>
        <p:spPr>
          <a:xfrm>
            <a:off x="6122908" y="4819412"/>
            <a:ext cx="909280" cy="1454825"/>
          </a:xfrm>
          <a:prstGeom prst="rect">
            <a:avLst/>
          </a:prstGeom>
        </p:spPr>
      </p:pic>
      <p:sp>
        <p:nvSpPr>
          <p:cNvPr id="11" name="Text 5"/>
          <p:cNvSpPr/>
          <p:nvPr/>
        </p:nvSpPr>
        <p:spPr>
          <a:xfrm>
            <a:off x="7304961" y="5001220"/>
            <a:ext cx="3308271" cy="284083"/>
          </a:xfrm>
          <a:prstGeom prst="rect">
            <a:avLst/>
          </a:prstGeom>
          <a:noFill/>
          <a:ln/>
        </p:spPr>
        <p:txBody>
          <a:bodyPr wrap="none" lIns="0" tIns="0" rIns="0" bIns="0" rtlCol="0" anchor="t"/>
          <a:lstStyle/>
          <a:p>
            <a:pPr marL="0" indent="0" algn="l">
              <a:lnSpc>
                <a:spcPts val="2200"/>
              </a:lnSpc>
              <a:buNone/>
            </a:pPr>
            <a:r>
              <a:rPr lang="en-US" sz="1750" dirty="0">
                <a:solidFill>
                  <a:srgbClr val="504C49"/>
                </a:solidFill>
                <a:latin typeface="Platypi Medium" pitchFamily="34" charset="0"/>
                <a:ea typeface="Platypi Medium" pitchFamily="34" charset="-122"/>
                <a:cs typeface="Platypi Medium" pitchFamily="34" charset="-120"/>
              </a:rPr>
              <a:t>Conduct Compliance Training</a:t>
            </a:r>
            <a:endParaRPr lang="en-US" sz="1750" dirty="0"/>
          </a:p>
        </p:txBody>
      </p:sp>
      <p:sp>
        <p:nvSpPr>
          <p:cNvPr id="12" name="Text 6"/>
          <p:cNvSpPr/>
          <p:nvPr/>
        </p:nvSpPr>
        <p:spPr>
          <a:xfrm>
            <a:off x="7304961" y="5394365"/>
            <a:ext cx="6688931" cy="290870"/>
          </a:xfrm>
          <a:prstGeom prst="rect">
            <a:avLst/>
          </a:prstGeom>
          <a:noFill/>
          <a:ln/>
        </p:spPr>
        <p:txBody>
          <a:bodyPr wrap="none" lIns="0" tIns="0" rIns="0" bIns="0" rtlCol="0" anchor="t"/>
          <a:lstStyle/>
          <a:p>
            <a:pPr marL="0" indent="0" algn="l">
              <a:lnSpc>
                <a:spcPts val="2250"/>
              </a:lnSpc>
              <a:buNone/>
            </a:pPr>
            <a:r>
              <a:rPr lang="en-US" sz="1400" dirty="0">
                <a:solidFill>
                  <a:srgbClr val="504C49"/>
                </a:solidFill>
                <a:latin typeface="Source Serif Pro" pitchFamily="34" charset="0"/>
                <a:ea typeface="Source Serif Pro" pitchFamily="34" charset="-122"/>
                <a:cs typeface="Source Serif Pro" pitchFamily="34" charset="-120"/>
              </a:rPr>
              <a:t>Targeted sessions for Department XYZ.</a:t>
            </a:r>
            <a:endParaRPr lang="en-US" sz="1400" dirty="0"/>
          </a:p>
        </p:txBody>
      </p:sp>
      <p:pic>
        <p:nvPicPr>
          <p:cNvPr id="13" name="Image 4" descr="preencoded.png"/>
          <p:cNvPicPr>
            <a:picLocks noChangeAspect="1"/>
          </p:cNvPicPr>
          <p:nvPr/>
        </p:nvPicPr>
        <p:blipFill>
          <a:blip r:embed="rId7"/>
          <a:stretch>
            <a:fillRect/>
          </a:stretch>
        </p:blipFill>
        <p:spPr>
          <a:xfrm>
            <a:off x="6122908" y="6274237"/>
            <a:ext cx="909280" cy="1454825"/>
          </a:xfrm>
          <a:prstGeom prst="rect">
            <a:avLst/>
          </a:prstGeom>
        </p:spPr>
      </p:pic>
      <p:sp>
        <p:nvSpPr>
          <p:cNvPr id="14" name="Text 7"/>
          <p:cNvSpPr/>
          <p:nvPr/>
        </p:nvSpPr>
        <p:spPr>
          <a:xfrm>
            <a:off x="7304961" y="6456045"/>
            <a:ext cx="3390067" cy="284083"/>
          </a:xfrm>
          <a:prstGeom prst="rect">
            <a:avLst/>
          </a:prstGeom>
          <a:noFill/>
          <a:ln/>
        </p:spPr>
        <p:txBody>
          <a:bodyPr wrap="none" lIns="0" tIns="0" rIns="0" bIns="0" rtlCol="0" anchor="t"/>
          <a:lstStyle/>
          <a:p>
            <a:pPr marL="0" indent="0" algn="l">
              <a:lnSpc>
                <a:spcPts val="2200"/>
              </a:lnSpc>
              <a:buNone/>
            </a:pPr>
            <a:r>
              <a:rPr lang="en-US" sz="1750" dirty="0">
                <a:solidFill>
                  <a:srgbClr val="504C49"/>
                </a:solidFill>
                <a:latin typeface="Platypi Medium" pitchFamily="34" charset="0"/>
                <a:ea typeface="Platypi Medium" pitchFamily="34" charset="-122"/>
                <a:cs typeface="Platypi Medium" pitchFamily="34" charset="-120"/>
              </a:rPr>
              <a:t>Monitor Supplier Performance</a:t>
            </a:r>
            <a:endParaRPr lang="en-US" sz="1750" dirty="0"/>
          </a:p>
        </p:txBody>
      </p:sp>
      <p:sp>
        <p:nvSpPr>
          <p:cNvPr id="15" name="Text 8"/>
          <p:cNvSpPr/>
          <p:nvPr/>
        </p:nvSpPr>
        <p:spPr>
          <a:xfrm>
            <a:off x="7304961" y="6849189"/>
            <a:ext cx="6688931" cy="290870"/>
          </a:xfrm>
          <a:prstGeom prst="rect">
            <a:avLst/>
          </a:prstGeom>
          <a:noFill/>
          <a:ln/>
        </p:spPr>
        <p:txBody>
          <a:bodyPr wrap="none" lIns="0" tIns="0" rIns="0" bIns="0" rtlCol="0" anchor="t"/>
          <a:lstStyle/>
          <a:p>
            <a:pPr marL="0" indent="0" algn="l">
              <a:lnSpc>
                <a:spcPts val="2250"/>
              </a:lnSpc>
              <a:buNone/>
            </a:pPr>
            <a:r>
              <a:rPr lang="en-US" sz="1400" dirty="0">
                <a:solidFill>
                  <a:srgbClr val="504C49"/>
                </a:solidFill>
                <a:latin typeface="Source Serif Pro" pitchFamily="34" charset="0"/>
                <a:ea typeface="Source Serif Pro" pitchFamily="34" charset="-122"/>
                <a:cs typeface="Source Serif Pro" pitchFamily="34" charset="-120"/>
              </a:rPr>
              <a:t>Implement KPIs to ensure quality and compliance.</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2392</TotalTime>
  <Words>1054</Words>
  <Application>Microsoft Office PowerPoint</Application>
  <PresentationFormat>Custom</PresentationFormat>
  <Paragraphs>178</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Platypi Medium</vt:lpstr>
      <vt:lpstr>Roboto</vt:lpstr>
      <vt:lpstr>Source Serif Pro</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Leidiana Montano</cp:lastModifiedBy>
  <cp:revision>11</cp:revision>
  <dcterms:created xsi:type="dcterms:W3CDTF">2025-01-08T01:01:26Z</dcterms:created>
  <dcterms:modified xsi:type="dcterms:W3CDTF">2025-01-09T19:48:06Z</dcterms:modified>
</cp:coreProperties>
</file>